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7" r:id="rId3"/>
    <p:sldId id="258" r:id="rId4"/>
    <p:sldId id="277" r:id="rId5"/>
    <p:sldId id="259" r:id="rId6"/>
    <p:sldId id="260" r:id="rId7"/>
    <p:sldId id="261" r:id="rId8"/>
    <p:sldId id="262" r:id="rId9"/>
    <p:sldId id="263" r:id="rId10"/>
    <p:sldId id="266" r:id="rId11"/>
    <p:sldId id="269" r:id="rId12"/>
    <p:sldId id="267" r:id="rId13"/>
    <p:sldId id="268" r:id="rId14"/>
    <p:sldId id="270" r:id="rId15"/>
    <p:sldId id="272" r:id="rId16"/>
    <p:sldId id="271" r:id="rId17"/>
    <p:sldId id="27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369"/>
    <a:srgbClr val="9B989E"/>
    <a:srgbClr val="F1F1F2"/>
    <a:srgbClr val="1F96AC"/>
    <a:srgbClr val="A2D6E1"/>
    <a:srgbClr val="88B6E0"/>
    <a:srgbClr val="BCB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A2729-7232-4FEF-8431-C1FC7CAF5C2C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B544-24A6-498D-A4E1-89939303D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565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A2729-7232-4FEF-8431-C1FC7CAF5C2C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B544-24A6-498D-A4E1-89939303D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545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A2729-7232-4FEF-8431-C1FC7CAF5C2C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B544-24A6-498D-A4E1-89939303D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473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A2729-7232-4FEF-8431-C1FC7CAF5C2C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B544-24A6-498D-A4E1-89939303D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214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A2729-7232-4FEF-8431-C1FC7CAF5C2C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B544-24A6-498D-A4E1-89939303D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62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A2729-7232-4FEF-8431-C1FC7CAF5C2C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B544-24A6-498D-A4E1-89939303D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201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A2729-7232-4FEF-8431-C1FC7CAF5C2C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B544-24A6-498D-A4E1-89939303D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973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A2729-7232-4FEF-8431-C1FC7CAF5C2C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B544-24A6-498D-A4E1-89939303D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947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A2729-7232-4FEF-8431-C1FC7CAF5C2C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B544-24A6-498D-A4E1-89939303D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009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A2729-7232-4FEF-8431-C1FC7CAF5C2C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B544-24A6-498D-A4E1-89939303D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15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A2729-7232-4FEF-8431-C1FC7CAF5C2C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B544-24A6-498D-A4E1-89939303D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38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2729-7232-4FEF-8431-C1FC7CAF5C2C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9B544-24A6-498D-A4E1-89939303D5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651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4731" y="538327"/>
            <a:ext cx="5086709" cy="2329757"/>
          </a:xfrm>
        </p:spPr>
        <p:txBody>
          <a:bodyPr>
            <a:normAutofit/>
          </a:bodyPr>
          <a:lstStyle/>
          <a:p>
            <a:pPr algn="l"/>
            <a:r>
              <a:rPr lang="ru-RU" sz="2900" b="1" dirty="0">
                <a:solidFill>
                  <a:srgbClr val="1F96AC"/>
                </a:solidFill>
                <a:latin typeface="Montserrat" panose="00000500000000000000" pitchFamily="2" charset="-52"/>
              </a:rPr>
              <a:t>Результативность дистанционных проектных технологий во внеурочной деятельности </a:t>
            </a:r>
            <a:r>
              <a:rPr lang="ru-RU" sz="2900" b="1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/>
            </a:r>
            <a:br>
              <a:rPr lang="ru-RU" sz="2900" b="1" dirty="0" smtClean="0">
                <a:solidFill>
                  <a:srgbClr val="1F96AC"/>
                </a:solidFill>
                <a:latin typeface="Montserrat" panose="00000500000000000000" pitchFamily="2" charset="-52"/>
              </a:rPr>
            </a:br>
            <a:r>
              <a:rPr lang="ru-RU" sz="2900" b="1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и </a:t>
            </a:r>
            <a:r>
              <a:rPr lang="ru-RU" sz="2900" b="1" dirty="0">
                <a:solidFill>
                  <a:srgbClr val="1F96AC"/>
                </a:solidFill>
                <a:latin typeface="Montserrat" panose="00000500000000000000" pitchFamily="2" charset="-52"/>
              </a:rPr>
              <a:t>воспитательной работе</a:t>
            </a:r>
            <a:r>
              <a:rPr lang="ru-RU" sz="2800" b="1" dirty="0">
                <a:solidFill>
                  <a:srgbClr val="1F96AC"/>
                </a:solidFill>
                <a:latin typeface="Montserrat" panose="00000500000000000000" pitchFamily="2" charset="-52"/>
              </a:rPr>
              <a:t> 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586" y="4151879"/>
            <a:ext cx="5207000" cy="1718726"/>
          </a:xfrm>
        </p:spPr>
        <p:txBody>
          <a:bodyPr bIns="108000">
            <a:spAutoFit/>
          </a:bodyPr>
          <a:lstStyle/>
          <a:p>
            <a:pPr algn="l"/>
            <a:r>
              <a:rPr lang="ru-RU" sz="2000" b="1" dirty="0">
                <a:solidFill>
                  <a:srgbClr val="1F96AC"/>
                </a:solidFill>
                <a:latin typeface="Montserrat" panose="00000500000000000000" pitchFamily="2" charset="-52"/>
              </a:rPr>
              <a:t>Каримова Наталья </a:t>
            </a:r>
            <a:r>
              <a:rPr lang="ru-RU" sz="2000" b="1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Григорьевна</a:t>
            </a:r>
            <a:r>
              <a:rPr lang="ru-RU" sz="2000" dirty="0"/>
              <a:t>,</a:t>
            </a:r>
            <a:endParaRPr lang="ru-RU" sz="2000" dirty="0" smtClean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директор </a:t>
            </a:r>
            <a:r>
              <a:rPr lang="ru-RU" sz="2000" dirty="0">
                <a:solidFill>
                  <a:srgbClr val="666369"/>
                </a:solidFill>
                <a:latin typeface="Montserrat" panose="00000500000000000000" pitchFamily="2" charset="-52"/>
              </a:rPr>
              <a:t>МОУ «СОШ №1», </a:t>
            </a:r>
            <a:endParaRPr lang="ru-RU" sz="2000" dirty="0" smtClean="0">
              <a:solidFill>
                <a:srgbClr val="666369"/>
              </a:solidFill>
              <a:latin typeface="Montserrat" panose="00000500000000000000" pitchFamily="2" charset="-52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Кыштымский </a:t>
            </a:r>
            <a:r>
              <a:rPr lang="ru-RU" sz="2000" dirty="0">
                <a:solidFill>
                  <a:srgbClr val="666369"/>
                </a:solidFill>
                <a:latin typeface="Montserrat" panose="00000500000000000000" pitchFamily="2" charset="-52"/>
              </a:rPr>
              <a:t>городской округ, </a:t>
            </a:r>
            <a:endParaRPr lang="ru-RU" sz="2000" dirty="0" smtClean="0">
              <a:solidFill>
                <a:srgbClr val="666369"/>
              </a:solidFill>
              <a:latin typeface="Montserrat" panose="00000500000000000000" pitchFamily="2" charset="-52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региональная </a:t>
            </a:r>
            <a:r>
              <a:rPr lang="ru-RU" sz="2000" dirty="0">
                <a:solidFill>
                  <a:srgbClr val="666369"/>
                </a:solidFill>
                <a:latin typeface="Montserrat" panose="00000500000000000000" pitchFamily="2" charset="-52"/>
              </a:rPr>
              <a:t>инновационная </a:t>
            </a:r>
            <a:endParaRPr lang="ru-RU" sz="2000" dirty="0" smtClean="0">
              <a:solidFill>
                <a:srgbClr val="666369"/>
              </a:solidFill>
              <a:latin typeface="Montserrat" panose="00000500000000000000" pitchFamily="2" charset="-52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площадка</a:t>
            </a:r>
            <a:endParaRPr lang="ru-RU" sz="2000" dirty="0">
              <a:solidFill>
                <a:srgbClr val="666369"/>
              </a:solidFill>
              <a:latin typeface="Montserrat" panose="00000500000000000000" pitchFamily="2" charset="-52"/>
            </a:endParaRPr>
          </a:p>
        </p:txBody>
      </p:sp>
      <p:sp>
        <p:nvSpPr>
          <p:cNvPr id="7" name="Параллелограмм 6"/>
          <p:cNvSpPr/>
          <p:nvPr/>
        </p:nvSpPr>
        <p:spPr>
          <a:xfrm>
            <a:off x="4618865" y="0"/>
            <a:ext cx="7639050" cy="6858000"/>
          </a:xfrm>
          <a:prstGeom prst="parallelogram">
            <a:avLst/>
          </a:prstGeom>
          <a:blipFill dpi="0" rotWithShape="1">
            <a:blip r:embed="rId2">
              <a:alphaModFix amt="95000"/>
            </a:blip>
            <a:srcRect/>
            <a:stretch>
              <a:fillRect r="-17000"/>
            </a:stretch>
          </a:blipFill>
          <a:ln w="98425">
            <a:solidFill>
              <a:srgbClr val="A2D6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64586" y="3571297"/>
            <a:ext cx="270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Выступающий:</a:t>
            </a:r>
            <a:endParaRPr lang="ru-RU" sz="2400" b="1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914" y="6445445"/>
            <a:ext cx="2372765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www.firstschool.sugomak.ru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4679" y="6445444"/>
            <a:ext cx="2012089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vk.com/school1kyshtym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4975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00" y="6252562"/>
            <a:ext cx="432084" cy="53256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8" y="6252562"/>
            <a:ext cx="601332" cy="498592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36550" y="6142986"/>
            <a:ext cx="11518900" cy="0"/>
          </a:xfrm>
          <a:prstGeom prst="line">
            <a:avLst/>
          </a:prstGeom>
          <a:ln>
            <a:solidFill>
              <a:srgbClr val="1F96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97" y="6358193"/>
            <a:ext cx="321304" cy="3213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11601" y="6391421"/>
            <a:ext cx="2372765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www.firstschool.sugomak.ru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649" y="6369269"/>
            <a:ext cx="375569" cy="2991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54218" y="6391420"/>
            <a:ext cx="2012089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vk.com/school1kyshtym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60184" y="6334178"/>
            <a:ext cx="3526928" cy="369332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/>
            <a:r>
              <a:rPr lang="ru-RU" dirty="0">
                <a:solidFill>
                  <a:srgbClr val="1F96AC"/>
                </a:solidFill>
                <a:latin typeface="Montserrat" panose="00000500000000000000" pitchFamily="2" charset="-52"/>
              </a:rPr>
              <a:t>МОУ «СОШ №1» г. Кыштыма</a:t>
            </a:r>
          </a:p>
        </p:txBody>
      </p:sp>
      <p:sp>
        <p:nvSpPr>
          <p:cNvPr id="17" name="Диагональная полоса 16"/>
          <p:cNvSpPr/>
          <p:nvPr/>
        </p:nvSpPr>
        <p:spPr>
          <a:xfrm rot="5400000">
            <a:off x="10387013" y="-14287"/>
            <a:ext cx="1790700" cy="1819275"/>
          </a:xfrm>
          <a:prstGeom prst="diagStripe">
            <a:avLst>
              <a:gd name="adj" fmla="val 59424"/>
            </a:avLst>
          </a:prstGeom>
          <a:solidFill>
            <a:srgbClr val="1F9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Диагональная полоса 17"/>
          <p:cNvSpPr/>
          <p:nvPr/>
        </p:nvSpPr>
        <p:spPr>
          <a:xfrm rot="5400000">
            <a:off x="9093934" y="-24545"/>
            <a:ext cx="3076576" cy="3125670"/>
          </a:xfrm>
          <a:prstGeom prst="diagStripe">
            <a:avLst>
              <a:gd name="adj" fmla="val 78622"/>
            </a:avLst>
          </a:prstGeom>
          <a:solidFill>
            <a:srgbClr val="1F9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t="6042" b="7918"/>
          <a:stretch/>
        </p:blipFill>
        <p:spPr>
          <a:xfrm>
            <a:off x="-3057" y="14286"/>
            <a:ext cx="12192000" cy="611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4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848" y="-9525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Последний звонок - 2020</a:t>
            </a:r>
            <a:endParaRPr lang="ru-RU" b="1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00" y="6252562"/>
            <a:ext cx="432084" cy="53256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8" y="6252562"/>
            <a:ext cx="601332" cy="498592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36550" y="6142986"/>
            <a:ext cx="11518900" cy="0"/>
          </a:xfrm>
          <a:prstGeom prst="line">
            <a:avLst/>
          </a:prstGeom>
          <a:ln>
            <a:solidFill>
              <a:srgbClr val="1F96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97" y="6358193"/>
            <a:ext cx="321304" cy="3213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11601" y="6391421"/>
            <a:ext cx="2372765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www.firstschool.sugomak.ru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649" y="6369269"/>
            <a:ext cx="375569" cy="2991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54218" y="6391420"/>
            <a:ext cx="2012089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vk.com/school1kyshtym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60184" y="6334178"/>
            <a:ext cx="3526928" cy="369332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/>
            <a:r>
              <a:rPr lang="ru-RU" dirty="0">
                <a:solidFill>
                  <a:srgbClr val="1F96AC"/>
                </a:solidFill>
                <a:latin typeface="Montserrat" panose="00000500000000000000" pitchFamily="2" charset="-52"/>
              </a:rPr>
              <a:t>МОУ «СОШ №1» г. Кыштыма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0766" y="1038149"/>
            <a:ext cx="9865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0" i="0" dirty="0" smtClean="0">
                <a:solidFill>
                  <a:srgbClr val="666369"/>
                </a:solidFill>
                <a:effectLst/>
                <a:latin typeface="Montserrat" panose="00000500000000000000" pitchFamily="2" charset="-52"/>
              </a:rPr>
              <a:t>Цель: совместное создание праздника «Последний звонок - 2020» онлайн</a:t>
            </a:r>
            <a:endParaRPr lang="ru-RU" sz="2000" dirty="0">
              <a:solidFill>
                <a:srgbClr val="666369"/>
              </a:solidFill>
              <a:latin typeface="Montserrat" panose="00000500000000000000" pitchFamily="2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42459" y="2203961"/>
            <a:ext cx="42156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Поздравления от </a:t>
            </a:r>
            <a:r>
              <a:rPr lang="ru-RU" sz="20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первоклассников</a:t>
            </a:r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 и </a:t>
            </a:r>
            <a:r>
              <a:rPr lang="ru-RU" sz="20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учеников</a:t>
            </a:r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 школы</a:t>
            </a:r>
            <a:endParaRPr lang="ru-RU" sz="2000" dirty="0">
              <a:solidFill>
                <a:srgbClr val="666369"/>
              </a:solidFill>
              <a:latin typeface="Montserrat" panose="00000500000000000000" pitchFamily="2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721952" y="2229505"/>
            <a:ext cx="34443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Фотоальбомы и добрые слова от </a:t>
            </a:r>
            <a:r>
              <a:rPr lang="ru-RU" sz="20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выпускников</a:t>
            </a:r>
            <a:endParaRPr lang="ru-RU" sz="20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796338" y="4433958"/>
            <a:ext cx="4038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Создание видеоролика </a:t>
            </a:r>
          </a:p>
          <a:p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от </a:t>
            </a:r>
            <a:r>
              <a:rPr lang="ru-RU" sz="20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учеников</a:t>
            </a:r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, </a:t>
            </a:r>
            <a:r>
              <a:rPr lang="ru-RU" sz="20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учителей</a:t>
            </a:r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 </a:t>
            </a:r>
          </a:p>
          <a:p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и </a:t>
            </a:r>
            <a:r>
              <a:rPr lang="ru-RU" sz="20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родителей выпускников</a:t>
            </a:r>
            <a:endParaRPr lang="ru-RU" sz="20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42459" y="4587847"/>
            <a:ext cx="36838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Напутственные слова </a:t>
            </a:r>
          </a:p>
          <a:p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от </a:t>
            </a:r>
            <a:r>
              <a:rPr lang="ru-RU" sz="20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учителей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236868" y="3714750"/>
            <a:ext cx="11688716" cy="0"/>
          </a:xfrm>
          <a:prstGeom prst="line">
            <a:avLst/>
          </a:prstGeom>
          <a:ln w="28575">
            <a:solidFill>
              <a:srgbClr val="1F96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098317" y="1867817"/>
            <a:ext cx="0" cy="4086225"/>
          </a:xfrm>
          <a:prstGeom prst="line">
            <a:avLst/>
          </a:prstGeom>
          <a:ln w="28575">
            <a:solidFill>
              <a:srgbClr val="1F96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" y="2057007"/>
            <a:ext cx="1089722" cy="108972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457" y="2176770"/>
            <a:ext cx="994292" cy="99429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4" y="4258439"/>
            <a:ext cx="1304324" cy="140867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383" y="4383546"/>
            <a:ext cx="1116490" cy="11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1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00" y="6252562"/>
            <a:ext cx="432084" cy="53256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8" y="6252562"/>
            <a:ext cx="601332" cy="498592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36550" y="6142986"/>
            <a:ext cx="11518900" cy="0"/>
          </a:xfrm>
          <a:prstGeom prst="line">
            <a:avLst/>
          </a:prstGeom>
          <a:ln>
            <a:solidFill>
              <a:srgbClr val="1F96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97" y="6358193"/>
            <a:ext cx="321304" cy="3213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11601" y="6391421"/>
            <a:ext cx="2372765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www.firstschool.sugomak.ru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649" y="6369269"/>
            <a:ext cx="375569" cy="2991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54218" y="6391420"/>
            <a:ext cx="2012089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vk.com/school1kyshtym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60184" y="6334178"/>
            <a:ext cx="3526928" cy="369332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/>
            <a:r>
              <a:rPr lang="ru-RU" dirty="0">
                <a:solidFill>
                  <a:srgbClr val="1F96AC"/>
                </a:solidFill>
                <a:latin typeface="Montserrat" panose="00000500000000000000" pitchFamily="2" charset="-52"/>
              </a:rPr>
              <a:t>МОУ «СОШ №1» г. Кыштыма</a:t>
            </a:r>
          </a:p>
        </p:txBody>
      </p:sp>
      <p:sp>
        <p:nvSpPr>
          <p:cNvPr id="14" name="Диагональная полоса 13"/>
          <p:cNvSpPr/>
          <p:nvPr/>
        </p:nvSpPr>
        <p:spPr>
          <a:xfrm rot="5400000">
            <a:off x="10387013" y="-14287"/>
            <a:ext cx="1790700" cy="1819275"/>
          </a:xfrm>
          <a:prstGeom prst="diagStripe">
            <a:avLst>
              <a:gd name="adj" fmla="val 59424"/>
            </a:avLst>
          </a:prstGeom>
          <a:solidFill>
            <a:srgbClr val="1F9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Диагональная полоса 14"/>
          <p:cNvSpPr/>
          <p:nvPr/>
        </p:nvSpPr>
        <p:spPr>
          <a:xfrm rot="5400000">
            <a:off x="9093934" y="-24545"/>
            <a:ext cx="3076576" cy="3125670"/>
          </a:xfrm>
          <a:prstGeom prst="diagStripe">
            <a:avLst>
              <a:gd name="adj" fmla="val 78622"/>
            </a:avLst>
          </a:prstGeom>
          <a:solidFill>
            <a:srgbClr val="1F9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t="7804" b="3898"/>
          <a:stretch/>
        </p:blipFill>
        <p:spPr>
          <a:xfrm>
            <a:off x="0" y="-1"/>
            <a:ext cx="12191999" cy="613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3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848" y="-9525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Мои летние каникулы</a:t>
            </a:r>
            <a:endParaRPr lang="ru-RU" b="1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00" y="6252562"/>
            <a:ext cx="432084" cy="53256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8" y="6252562"/>
            <a:ext cx="601332" cy="498592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36550" y="6142986"/>
            <a:ext cx="11518900" cy="0"/>
          </a:xfrm>
          <a:prstGeom prst="line">
            <a:avLst/>
          </a:prstGeom>
          <a:ln>
            <a:solidFill>
              <a:srgbClr val="1F96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97" y="6358193"/>
            <a:ext cx="321304" cy="3213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11601" y="6391421"/>
            <a:ext cx="2372765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www.firstschool.sugomak.ru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649" y="6369269"/>
            <a:ext cx="375569" cy="2991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54218" y="6391420"/>
            <a:ext cx="2012089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vk.com/school1kyshtym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60184" y="6334178"/>
            <a:ext cx="3526928" cy="369332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/>
            <a:r>
              <a:rPr lang="ru-RU" dirty="0">
                <a:solidFill>
                  <a:srgbClr val="1F96AC"/>
                </a:solidFill>
                <a:latin typeface="Montserrat" panose="00000500000000000000" pitchFamily="2" charset="-52"/>
              </a:rPr>
              <a:t>МОУ «СОШ №1» г. Кыштыма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6550" y="940375"/>
            <a:ext cx="11518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Цель: создание условий для профилактики деструктивного поведения учащихся, </a:t>
            </a:r>
            <a:r>
              <a:rPr lang="ru-RU" sz="2000" dirty="0" smtClean="0">
                <a:solidFill>
                  <a:srgbClr val="666369"/>
                </a:solidFill>
              </a:rPr>
              <a:t> </a:t>
            </a:r>
            <a:r>
              <a:rPr lang="ru-RU" sz="2000" dirty="0" smtClean="0">
                <a:solidFill>
                  <a:srgbClr val="666369"/>
                </a:solidFill>
                <a:latin typeface="Montserrat" panose="00000500000000000000"/>
              </a:rPr>
              <a:t>раскрытия их потенциальных </a:t>
            </a:r>
            <a:r>
              <a:rPr lang="ru-RU" sz="2000" dirty="0">
                <a:solidFill>
                  <a:srgbClr val="666369"/>
                </a:solidFill>
                <a:latin typeface="Montserrat" panose="00000500000000000000"/>
              </a:rPr>
              <a:t>способностей и талантов, </a:t>
            </a:r>
            <a:r>
              <a:rPr lang="ru-RU" sz="2000" dirty="0" smtClean="0">
                <a:solidFill>
                  <a:srgbClr val="666369"/>
                </a:solidFill>
                <a:latin typeface="Montserrat" panose="00000500000000000000"/>
              </a:rPr>
              <a:t>формирования у них уважительного </a:t>
            </a:r>
            <a:r>
              <a:rPr lang="ru-RU" sz="2000" dirty="0">
                <a:solidFill>
                  <a:srgbClr val="666369"/>
                </a:solidFill>
                <a:latin typeface="Montserrat" panose="00000500000000000000"/>
              </a:rPr>
              <a:t>отношения </a:t>
            </a:r>
            <a:r>
              <a:rPr lang="ru-RU" sz="2000" dirty="0" smtClean="0">
                <a:solidFill>
                  <a:srgbClr val="666369"/>
                </a:solidFill>
                <a:latin typeface="Montserrat" panose="00000500000000000000"/>
              </a:rPr>
              <a:t> к социуму, воспитания </a:t>
            </a:r>
            <a:r>
              <a:rPr lang="ru-RU" sz="2000" dirty="0">
                <a:solidFill>
                  <a:srgbClr val="666369"/>
                </a:solidFill>
                <a:latin typeface="Montserrat" panose="00000500000000000000"/>
              </a:rPr>
              <a:t>активной жизненной позиции</a:t>
            </a:r>
            <a:r>
              <a:rPr lang="ru-RU" sz="2000" dirty="0" smtClean="0">
                <a:solidFill>
                  <a:srgbClr val="666369"/>
                </a:solidFill>
                <a:latin typeface="Montserrat" panose="00000500000000000000"/>
              </a:rPr>
              <a:t> </a:t>
            </a:r>
            <a:endParaRPr lang="ru-RU" sz="2000" dirty="0">
              <a:solidFill>
                <a:srgbClr val="666369"/>
              </a:solidFill>
              <a:latin typeface="Montserrat" panose="0000050000000000000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84669" y="2468668"/>
            <a:ext cx="35592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Беседы о безопасности: </a:t>
            </a:r>
            <a:r>
              <a:rPr lang="ru-RU" sz="2000" dirty="0" smtClean="0">
                <a:solidFill>
                  <a:srgbClr val="1F96AC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«Мои безопасные летние каникулы» </a:t>
            </a:r>
            <a:endParaRPr lang="ru-RU" sz="20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576050" y="2372190"/>
            <a:ext cx="35274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Мастер-классы             от учителей и детей: </a:t>
            </a:r>
          </a:p>
          <a:p>
            <a:r>
              <a:rPr lang="ru-RU" sz="2000" dirty="0" smtClean="0">
                <a:solidFill>
                  <a:srgbClr val="1F96AC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«Мои творческие летние каникулы»</a:t>
            </a:r>
            <a:endParaRPr lang="ru-RU" sz="20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576050" y="4396590"/>
            <a:ext cx="43311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Рассказы о городах         и достопримечательностях: </a:t>
            </a:r>
            <a:r>
              <a:rPr lang="ru-RU" sz="2000" dirty="0" smtClean="0">
                <a:solidFill>
                  <a:srgbClr val="1F96AC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«Мои познавательные летние каникулы»</a:t>
            </a:r>
            <a:endParaRPr lang="ru-RU" sz="20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577072" y="4562142"/>
            <a:ext cx="39845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Воспоминания об отдыхе  в ВДЦ: </a:t>
            </a:r>
            <a:r>
              <a:rPr lang="ru-RU" sz="2000" dirty="0" smtClean="0">
                <a:solidFill>
                  <a:srgbClr val="1F96AC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«Мои активные летние каникулы» </a:t>
            </a:r>
            <a:endParaRPr lang="ru-RU" sz="2000" dirty="0" smtClean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251641" y="3963709"/>
            <a:ext cx="11688716" cy="0"/>
          </a:xfrm>
          <a:prstGeom prst="line">
            <a:avLst/>
          </a:prstGeom>
          <a:ln w="28575">
            <a:solidFill>
              <a:srgbClr val="1F96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6093601" y="2051108"/>
            <a:ext cx="2398" cy="3880400"/>
          </a:xfrm>
          <a:prstGeom prst="line">
            <a:avLst/>
          </a:prstGeom>
          <a:ln w="28575">
            <a:solidFill>
              <a:srgbClr val="1F96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0" y="2548359"/>
            <a:ext cx="1267204" cy="89122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557" y="2436781"/>
            <a:ext cx="743700" cy="116055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" y="4667102"/>
            <a:ext cx="1058241" cy="80574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264" y="4452872"/>
            <a:ext cx="1882127" cy="108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6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00" y="6252562"/>
            <a:ext cx="432084" cy="53256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8" y="6252562"/>
            <a:ext cx="601332" cy="498592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36550" y="6142986"/>
            <a:ext cx="11518900" cy="0"/>
          </a:xfrm>
          <a:prstGeom prst="line">
            <a:avLst/>
          </a:prstGeom>
          <a:ln>
            <a:solidFill>
              <a:srgbClr val="1F96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97" y="6358193"/>
            <a:ext cx="321304" cy="3213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11601" y="6391421"/>
            <a:ext cx="2372765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www.firstschool.sugomak.ru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649" y="6369269"/>
            <a:ext cx="375569" cy="2991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54218" y="6391420"/>
            <a:ext cx="2012089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vk.com/school1kyshtym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60184" y="6334178"/>
            <a:ext cx="3526928" cy="369332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/>
            <a:r>
              <a:rPr lang="ru-RU" dirty="0">
                <a:solidFill>
                  <a:srgbClr val="1F96AC"/>
                </a:solidFill>
                <a:latin typeface="Montserrat" panose="00000500000000000000" pitchFamily="2" charset="-52"/>
              </a:rPr>
              <a:t>МОУ «СОШ №1» г. Кыштыма</a:t>
            </a:r>
          </a:p>
        </p:txBody>
      </p:sp>
      <p:sp>
        <p:nvSpPr>
          <p:cNvPr id="14" name="Диагональная полоса 13"/>
          <p:cNvSpPr/>
          <p:nvPr/>
        </p:nvSpPr>
        <p:spPr>
          <a:xfrm rot="5400000">
            <a:off x="10387013" y="-14287"/>
            <a:ext cx="1790700" cy="1819275"/>
          </a:xfrm>
          <a:prstGeom prst="diagStripe">
            <a:avLst>
              <a:gd name="adj" fmla="val 59424"/>
            </a:avLst>
          </a:prstGeom>
          <a:solidFill>
            <a:srgbClr val="1F9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Диагональная полоса 14"/>
          <p:cNvSpPr/>
          <p:nvPr/>
        </p:nvSpPr>
        <p:spPr>
          <a:xfrm rot="5400000">
            <a:off x="9093934" y="-24545"/>
            <a:ext cx="3076576" cy="3125670"/>
          </a:xfrm>
          <a:prstGeom prst="diagStripe">
            <a:avLst>
              <a:gd name="adj" fmla="val 78622"/>
            </a:avLst>
          </a:prstGeom>
          <a:solidFill>
            <a:srgbClr val="1F9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1231" y="-42863"/>
            <a:ext cx="12192000" cy="6179688"/>
            <a:chOff x="-3057" y="671512"/>
            <a:chExt cx="12192000" cy="6438899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7"/>
            <a:srcRect t="6111"/>
            <a:stretch/>
          </p:blipFill>
          <p:spPr>
            <a:xfrm>
              <a:off x="-3057" y="671512"/>
              <a:ext cx="12192000" cy="6438899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69386" y="3419102"/>
              <a:ext cx="2786063" cy="3619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883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336550" y="4743938"/>
            <a:ext cx="7843789" cy="1097609"/>
          </a:xfrm>
          <a:prstGeom prst="rect">
            <a:avLst/>
          </a:prstGeom>
          <a:solidFill>
            <a:srgbClr val="1F9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707" y="350874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Результативность школьных интернет-проектов</a:t>
            </a:r>
            <a:endParaRPr lang="ru-RU" sz="3200" b="1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00" y="6252562"/>
            <a:ext cx="432084" cy="53256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8" y="6252562"/>
            <a:ext cx="601332" cy="498592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36550" y="6142986"/>
            <a:ext cx="11518900" cy="0"/>
          </a:xfrm>
          <a:prstGeom prst="line">
            <a:avLst/>
          </a:prstGeom>
          <a:ln>
            <a:solidFill>
              <a:srgbClr val="1F96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97" y="6358193"/>
            <a:ext cx="321304" cy="3213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11601" y="6391421"/>
            <a:ext cx="2372765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www.firstschool.sugomak.ru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649" y="6369269"/>
            <a:ext cx="375569" cy="2991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54218" y="6391420"/>
            <a:ext cx="2012089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vk.com/school1kyshtym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60184" y="6334178"/>
            <a:ext cx="3526928" cy="369332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/>
            <a:r>
              <a:rPr lang="ru-RU" dirty="0">
                <a:solidFill>
                  <a:srgbClr val="1F96AC"/>
                </a:solidFill>
                <a:latin typeface="Montserrat" panose="00000500000000000000" pitchFamily="2" charset="-52"/>
              </a:rPr>
              <a:t>МОУ «СОШ №1» г. Кыштыма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456" y="1571663"/>
            <a:ext cx="5008969" cy="37762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57998" y="4877243"/>
            <a:ext cx="7200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1F1F2"/>
                </a:solidFill>
                <a:latin typeface="Montserrat" panose="00000500000000000000" pitchFamily="2" charset="-52"/>
              </a:rPr>
              <a:t>Обмен информацией и результатами собственных и совместных разработок</a:t>
            </a:r>
            <a:endParaRPr lang="ru-RU" sz="2400" dirty="0">
              <a:solidFill>
                <a:srgbClr val="F1F1F2"/>
              </a:solidFill>
              <a:latin typeface="Montserrat" panose="00000500000000000000" pitchFamily="2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6550" y="2001056"/>
            <a:ext cx="7843789" cy="1097609"/>
          </a:xfrm>
          <a:prstGeom prst="rect">
            <a:avLst/>
          </a:prstGeom>
          <a:solidFill>
            <a:srgbClr val="1F9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43573" y="2319027"/>
            <a:ext cx="698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1F1F2"/>
                </a:solidFill>
                <a:latin typeface="Montserrat" panose="00000500000000000000" pitchFamily="2" charset="-52"/>
              </a:rPr>
              <a:t>Сотворчество детей, их родителей и педагогов</a:t>
            </a:r>
            <a:endParaRPr lang="ru-RU" sz="2400" dirty="0">
              <a:solidFill>
                <a:srgbClr val="F1F1F2"/>
              </a:solidFill>
              <a:latin typeface="Montserrat" panose="00000500000000000000" pitchFamily="2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36550" y="3372497"/>
            <a:ext cx="7843789" cy="1097609"/>
          </a:xfrm>
          <a:prstGeom prst="rect">
            <a:avLst/>
          </a:prstGeom>
          <a:solidFill>
            <a:srgbClr val="1F9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95732" y="3505802"/>
            <a:ext cx="63946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1F1F2"/>
                </a:solidFill>
                <a:latin typeface="Montserrat" panose="00000500000000000000" pitchFamily="2" charset="-52"/>
              </a:rPr>
              <a:t>Привлечение к участию выпускников </a:t>
            </a:r>
          </a:p>
          <a:p>
            <a:pPr algn="ctr"/>
            <a:r>
              <a:rPr lang="ru-RU" sz="2400" dirty="0" smtClean="0">
                <a:solidFill>
                  <a:srgbClr val="F1F1F2"/>
                </a:solidFill>
                <a:latin typeface="Montserrat" panose="00000500000000000000" pitchFamily="2" charset="-52"/>
              </a:rPr>
              <a:t>прошлых лет</a:t>
            </a:r>
            <a:endParaRPr lang="ru-RU" sz="2400" dirty="0">
              <a:solidFill>
                <a:srgbClr val="F1F1F2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3265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00" y="6252562"/>
            <a:ext cx="432084" cy="53256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8" y="6252562"/>
            <a:ext cx="601332" cy="498592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36550" y="6142986"/>
            <a:ext cx="11518900" cy="0"/>
          </a:xfrm>
          <a:prstGeom prst="line">
            <a:avLst/>
          </a:prstGeom>
          <a:ln>
            <a:solidFill>
              <a:srgbClr val="1F96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97" y="6358193"/>
            <a:ext cx="321304" cy="3213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11601" y="6391421"/>
            <a:ext cx="2372765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www.firstschool.sugomak.ru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649" y="6369269"/>
            <a:ext cx="375569" cy="2991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54218" y="6391420"/>
            <a:ext cx="2012089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vk.com/school1kyshtym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60184" y="6334178"/>
            <a:ext cx="3526928" cy="369332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/>
            <a:r>
              <a:rPr lang="ru-RU" dirty="0">
                <a:solidFill>
                  <a:srgbClr val="1F96AC"/>
                </a:solidFill>
                <a:latin typeface="Montserrat" panose="00000500000000000000" pitchFamily="2" charset="-52"/>
              </a:rPr>
              <a:t>МОУ «СОШ №1» г. Кыштыма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4093767" cy="6858000"/>
          </a:xfrm>
          <a:prstGeom prst="rect">
            <a:avLst/>
          </a:prstGeom>
          <a:solidFill>
            <a:srgbClr val="1F9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093768" y="0"/>
            <a:ext cx="4059634" cy="6858000"/>
          </a:xfrm>
          <a:prstGeom prst="rect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153402" y="0"/>
            <a:ext cx="4038600" cy="6858000"/>
          </a:xfrm>
          <a:prstGeom prst="rect">
            <a:avLst/>
          </a:prstGeom>
          <a:solidFill>
            <a:srgbClr val="1F9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14301" y="157368"/>
            <a:ext cx="32993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1F1F2"/>
                </a:solidFill>
                <a:latin typeface="Montserrat" panose="00000500000000000000" pitchFamily="2" charset="-52"/>
              </a:rPr>
              <a:t>Для педагога:</a:t>
            </a:r>
            <a:endParaRPr lang="ru-RU" sz="3200" b="1" dirty="0">
              <a:solidFill>
                <a:srgbClr val="F1F1F2"/>
              </a:solidFill>
              <a:latin typeface="Montserrat" panose="00000500000000000000" pitchFamily="2" charset="-5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70955" y="157368"/>
            <a:ext cx="3724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1F1F2"/>
                </a:solidFill>
                <a:latin typeface="Montserrat" panose="00000500000000000000" pitchFamily="2" charset="-52"/>
              </a:rPr>
              <a:t>Для родителей:</a:t>
            </a:r>
            <a:endParaRPr lang="ru-RU" sz="3200" b="1" dirty="0">
              <a:solidFill>
                <a:srgbClr val="F1F1F2"/>
              </a:solidFill>
              <a:latin typeface="Montserrat" panose="00000500000000000000" pitchFamily="2" charset="-5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85769" y="157368"/>
            <a:ext cx="3475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Для учащихся:</a:t>
            </a:r>
            <a:endParaRPr lang="ru-RU" sz="3200" b="1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98699" y="2171568"/>
            <a:ext cx="40695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- получение новых мета-</a:t>
            </a:r>
          </a:p>
          <a:p>
            <a:pPr algn="just"/>
            <a:r>
              <a:rPr lang="ru-RU" sz="20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предметных компетентностей</a:t>
            </a:r>
            <a:r>
              <a:rPr lang="ru-RU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 </a:t>
            </a:r>
            <a:endParaRPr lang="ru-RU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61946" y="3573805"/>
            <a:ext cx="39985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- формирование новых</a:t>
            </a:r>
          </a:p>
          <a:p>
            <a:r>
              <a:rPr lang="ru-RU" sz="20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качеств: ответственность, гибкость мышления, умение решать проблемы и т.д.</a:t>
            </a:r>
            <a:endParaRPr lang="ru-RU" sz="20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1969157"/>
            <a:ext cx="3996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F1F1F2"/>
                </a:solidFill>
                <a:latin typeface="Montserrat" panose="00000500000000000000" pitchFamily="2" charset="-52"/>
              </a:rPr>
              <a:t>- повышение квалификации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141" y="2768237"/>
            <a:ext cx="3999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F1F1F2"/>
                </a:solidFill>
                <a:latin typeface="Montserrat" panose="00000500000000000000" pitchFamily="2" charset="-52"/>
              </a:rPr>
              <a:t>- освоение новых сервисов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081" y="3577573"/>
            <a:ext cx="39115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1F1F2"/>
                </a:solidFill>
                <a:latin typeface="Montserrat" panose="00000500000000000000" pitchFamily="2" charset="-52"/>
              </a:rPr>
              <a:t>- проведение мониторинга сформировавшихся компетентностей учащихся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168" y="4911484"/>
            <a:ext cx="3651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F1F1F2"/>
                </a:solidFill>
                <a:latin typeface="Montserrat" panose="00000500000000000000" pitchFamily="2" charset="-52"/>
              </a:rPr>
              <a:t>- изменение позиции </a:t>
            </a:r>
            <a:endParaRPr lang="ru-RU" sz="2000" dirty="0">
              <a:solidFill>
                <a:srgbClr val="F1F1F2"/>
              </a:solidFill>
              <a:latin typeface="Montserrat" panose="00000500000000000000" pitchFamily="2" charset="-52"/>
            </a:endParaRPr>
          </a:p>
          <a:p>
            <a:pPr algn="just"/>
            <a:r>
              <a:rPr lang="ru-RU" sz="2000" dirty="0" smtClean="0">
                <a:solidFill>
                  <a:srgbClr val="F1F1F2"/>
                </a:solidFill>
                <a:latin typeface="Montserrat" panose="00000500000000000000" pitchFamily="2" charset="-52"/>
              </a:rPr>
              <a:t>учителя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268239" y="2364210"/>
            <a:ext cx="3507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1F1F2"/>
                </a:solidFill>
                <a:latin typeface="Montserrat" panose="00000500000000000000" pitchFamily="2" charset="-52"/>
              </a:rPr>
              <a:t>- совместное творчество с детьми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268239" y="3550255"/>
            <a:ext cx="3712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1F1F2"/>
                </a:solidFill>
                <a:latin typeface="Montserrat" panose="00000500000000000000" pitchFamily="2" charset="-52"/>
              </a:rPr>
              <a:t>- привлечение</a:t>
            </a:r>
          </a:p>
          <a:p>
            <a:r>
              <a:rPr lang="ru-RU" sz="2000" dirty="0" smtClean="0">
                <a:solidFill>
                  <a:srgbClr val="F1F1F2"/>
                </a:solidFill>
                <a:latin typeface="Montserrat" panose="00000500000000000000" pitchFamily="2" charset="-52"/>
              </a:rPr>
              <a:t>родителей к участию </a:t>
            </a:r>
            <a:endParaRPr lang="ru-RU" sz="2000" dirty="0">
              <a:solidFill>
                <a:srgbClr val="F1F1F2"/>
              </a:solidFill>
              <a:latin typeface="Montserrat" panose="00000500000000000000" pitchFamily="2" charset="-52"/>
            </a:endParaRPr>
          </a:p>
          <a:p>
            <a:r>
              <a:rPr lang="ru-RU" sz="2000" dirty="0" smtClean="0">
                <a:solidFill>
                  <a:srgbClr val="F1F1F2"/>
                </a:solidFill>
                <a:latin typeface="Montserrat" panose="00000500000000000000" pitchFamily="2" charset="-52"/>
              </a:rPr>
              <a:t>в интернет-проектах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0" y="910910"/>
            <a:ext cx="4093767" cy="180195"/>
          </a:xfrm>
          <a:prstGeom prst="rect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093764" y="910910"/>
            <a:ext cx="4093767" cy="201806"/>
          </a:xfrm>
          <a:prstGeom prst="rect">
            <a:avLst/>
          </a:prstGeom>
          <a:solidFill>
            <a:srgbClr val="1F9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8153401" y="910911"/>
            <a:ext cx="4066184" cy="215204"/>
          </a:xfrm>
          <a:prstGeom prst="rect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-12639" y="6106564"/>
            <a:ext cx="4093767" cy="557213"/>
          </a:xfrm>
          <a:prstGeom prst="rect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094142" y="6099426"/>
            <a:ext cx="4093767" cy="557213"/>
          </a:xfrm>
          <a:prstGeom prst="rect">
            <a:avLst/>
          </a:prstGeom>
          <a:solidFill>
            <a:srgbClr val="1F9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8162345" y="6109390"/>
            <a:ext cx="4066184" cy="557213"/>
          </a:xfrm>
          <a:prstGeom prst="rect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1411276" y="6253490"/>
            <a:ext cx="2372765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www.firstschool.sugomak.ru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483511" y="6207324"/>
            <a:ext cx="3355406" cy="369332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Montserrat" panose="00000500000000000000" pitchFamily="2" charset="-52"/>
              </a:rPr>
              <a:t>МОУ «СОШ №1» г. Кыштыма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154218" y="6272389"/>
            <a:ext cx="2012089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vk.com/school1kyshtym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7" y="6135874"/>
            <a:ext cx="601332" cy="49859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53" y="6250237"/>
            <a:ext cx="375569" cy="299151"/>
          </a:xfrm>
          <a:prstGeom prst="rect">
            <a:avLst/>
          </a:prstGeom>
        </p:spPr>
      </p:pic>
      <p:pic>
        <p:nvPicPr>
          <p:cNvPr id="40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083" y="6165267"/>
            <a:ext cx="432084" cy="53256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04" y="6239160"/>
            <a:ext cx="321304" cy="32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9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4731" y="538327"/>
            <a:ext cx="5086709" cy="2329757"/>
          </a:xfrm>
        </p:spPr>
        <p:txBody>
          <a:bodyPr>
            <a:normAutofit/>
          </a:bodyPr>
          <a:lstStyle/>
          <a:p>
            <a:pPr algn="l"/>
            <a:r>
              <a:rPr lang="ru-RU" sz="2900" b="1" dirty="0">
                <a:solidFill>
                  <a:srgbClr val="1F96AC"/>
                </a:solidFill>
                <a:latin typeface="Montserrat" panose="00000500000000000000" pitchFamily="2" charset="-52"/>
              </a:rPr>
              <a:t>Результативность дистанционных проектных технологий во внеурочной деятельности </a:t>
            </a:r>
            <a:r>
              <a:rPr lang="ru-RU" sz="2900" b="1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/>
            </a:r>
            <a:br>
              <a:rPr lang="ru-RU" sz="2900" b="1" dirty="0" smtClean="0">
                <a:solidFill>
                  <a:srgbClr val="1F96AC"/>
                </a:solidFill>
                <a:latin typeface="Montserrat" panose="00000500000000000000" pitchFamily="2" charset="-52"/>
              </a:rPr>
            </a:br>
            <a:r>
              <a:rPr lang="ru-RU" sz="2900" b="1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и </a:t>
            </a:r>
            <a:r>
              <a:rPr lang="ru-RU" sz="2900" b="1" dirty="0">
                <a:solidFill>
                  <a:srgbClr val="1F96AC"/>
                </a:solidFill>
                <a:latin typeface="Montserrat" panose="00000500000000000000" pitchFamily="2" charset="-52"/>
              </a:rPr>
              <a:t>воспитательной работе</a:t>
            </a:r>
            <a:r>
              <a:rPr lang="ru-RU" sz="2800" b="1" dirty="0">
                <a:solidFill>
                  <a:srgbClr val="1F96AC"/>
                </a:solidFill>
                <a:latin typeface="Montserrat" panose="00000500000000000000" pitchFamily="2" charset="-52"/>
              </a:rPr>
              <a:t> 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586" y="4151879"/>
            <a:ext cx="5207000" cy="1718726"/>
          </a:xfrm>
        </p:spPr>
        <p:txBody>
          <a:bodyPr bIns="108000">
            <a:spAutoFit/>
          </a:bodyPr>
          <a:lstStyle/>
          <a:p>
            <a:pPr algn="l"/>
            <a:r>
              <a:rPr lang="ru-RU" sz="2000" b="1" dirty="0">
                <a:solidFill>
                  <a:srgbClr val="1F96AC"/>
                </a:solidFill>
                <a:latin typeface="Montserrat" panose="00000500000000000000" pitchFamily="2" charset="-52"/>
              </a:rPr>
              <a:t>Каримова Наталья </a:t>
            </a:r>
            <a:r>
              <a:rPr lang="ru-RU" sz="2000" b="1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Григорьевна</a:t>
            </a:r>
            <a:r>
              <a:rPr lang="ru-RU" sz="2000" dirty="0"/>
              <a:t>,</a:t>
            </a:r>
            <a:endParaRPr lang="ru-RU" sz="2000" dirty="0" smtClean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директор </a:t>
            </a:r>
            <a:r>
              <a:rPr lang="ru-RU" sz="2000" dirty="0">
                <a:solidFill>
                  <a:srgbClr val="666369"/>
                </a:solidFill>
                <a:latin typeface="Montserrat" panose="00000500000000000000" pitchFamily="2" charset="-52"/>
              </a:rPr>
              <a:t>МОУ «СОШ №1», </a:t>
            </a:r>
            <a:endParaRPr lang="ru-RU" sz="2000" dirty="0" smtClean="0">
              <a:solidFill>
                <a:srgbClr val="666369"/>
              </a:solidFill>
              <a:latin typeface="Montserrat" panose="00000500000000000000" pitchFamily="2" charset="-52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Кыштымский </a:t>
            </a:r>
            <a:r>
              <a:rPr lang="ru-RU" sz="2000" dirty="0">
                <a:solidFill>
                  <a:srgbClr val="666369"/>
                </a:solidFill>
                <a:latin typeface="Montserrat" panose="00000500000000000000" pitchFamily="2" charset="-52"/>
              </a:rPr>
              <a:t>городской округ, </a:t>
            </a:r>
            <a:endParaRPr lang="ru-RU" sz="2000" dirty="0" smtClean="0">
              <a:solidFill>
                <a:srgbClr val="666369"/>
              </a:solidFill>
              <a:latin typeface="Montserrat" panose="00000500000000000000" pitchFamily="2" charset="-52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региональная </a:t>
            </a:r>
            <a:r>
              <a:rPr lang="ru-RU" sz="2000" dirty="0">
                <a:solidFill>
                  <a:srgbClr val="666369"/>
                </a:solidFill>
                <a:latin typeface="Montserrat" panose="00000500000000000000" pitchFamily="2" charset="-52"/>
              </a:rPr>
              <a:t>инновационная </a:t>
            </a:r>
            <a:endParaRPr lang="ru-RU" sz="2000" dirty="0" smtClean="0">
              <a:solidFill>
                <a:srgbClr val="666369"/>
              </a:solidFill>
              <a:latin typeface="Montserrat" panose="00000500000000000000" pitchFamily="2" charset="-52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площадка</a:t>
            </a:r>
            <a:endParaRPr lang="ru-RU" sz="2000" dirty="0">
              <a:solidFill>
                <a:srgbClr val="666369"/>
              </a:solidFill>
              <a:latin typeface="Montserrat" panose="00000500000000000000" pitchFamily="2" charset="-52"/>
            </a:endParaRPr>
          </a:p>
        </p:txBody>
      </p:sp>
      <p:sp>
        <p:nvSpPr>
          <p:cNvPr id="7" name="Параллелограмм 6"/>
          <p:cNvSpPr/>
          <p:nvPr/>
        </p:nvSpPr>
        <p:spPr>
          <a:xfrm>
            <a:off x="4618865" y="0"/>
            <a:ext cx="7639050" cy="6858000"/>
          </a:xfrm>
          <a:prstGeom prst="parallelogram">
            <a:avLst/>
          </a:prstGeom>
          <a:blipFill dpi="0" rotWithShape="1">
            <a:blip r:embed="rId2">
              <a:alphaModFix amt="95000"/>
            </a:blip>
            <a:srcRect/>
            <a:stretch>
              <a:fillRect r="-17000"/>
            </a:stretch>
          </a:blipFill>
          <a:ln w="98425">
            <a:solidFill>
              <a:srgbClr val="A2D6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64586" y="3571297"/>
            <a:ext cx="270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Выступающий:</a:t>
            </a:r>
            <a:endParaRPr lang="ru-RU" sz="2400" b="1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914" y="6445445"/>
            <a:ext cx="2372765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www.firstschool.sugomak.ru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4679" y="6445444"/>
            <a:ext cx="2012089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vk.com/school1kyshtym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0110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550" y="593725"/>
            <a:ext cx="5492750" cy="4752975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1F96AC"/>
                </a:solidFill>
                <a:latin typeface="Montserrat" panose="00000500000000000000" pitchFamily="2" charset="-52"/>
              </a:rPr>
              <a:t>Проектирование модели формирования информационно-управленческой культуры педагога образовательной организации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00" y="6252562"/>
            <a:ext cx="432084" cy="53256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8" y="6252562"/>
            <a:ext cx="601332" cy="498592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36550" y="6142986"/>
            <a:ext cx="11518900" cy="0"/>
          </a:xfrm>
          <a:prstGeom prst="line">
            <a:avLst/>
          </a:prstGeom>
          <a:ln>
            <a:solidFill>
              <a:srgbClr val="1F96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97" y="6358193"/>
            <a:ext cx="321304" cy="3213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11601" y="6391421"/>
            <a:ext cx="2372765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www.firstschool.sugomak.ru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649" y="6369269"/>
            <a:ext cx="375569" cy="2991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54218" y="6391420"/>
            <a:ext cx="2012089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vk.com/school1kyshtym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60184" y="6334178"/>
            <a:ext cx="3526928" cy="369332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/>
            <a:r>
              <a:rPr lang="ru-RU" dirty="0">
                <a:solidFill>
                  <a:srgbClr val="1F96AC"/>
                </a:solidFill>
                <a:latin typeface="Montserrat" panose="00000500000000000000" pitchFamily="2" charset="-52"/>
              </a:rPr>
              <a:t>МОУ «СОШ №1» г. Кыштыма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427" y="812800"/>
            <a:ext cx="6164573" cy="4648200"/>
          </a:xfrm>
          <a:prstGeom prst="rect">
            <a:avLst/>
          </a:prstGeom>
          <a:effectLst>
            <a:outerShdw blurRad="50800" dist="50800" dir="1800000" algn="l" rotWithShape="0">
              <a:prstClr val="black">
                <a:alpha val="40000"/>
              </a:prstClr>
            </a:outerShdw>
            <a:reflection stA="58000" endPos="0" dist="50800" dir="5400000" sy="-100000" algn="bl" rotWithShape="0"/>
            <a:softEdge rad="31750"/>
          </a:effectLst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6446527" y="355600"/>
            <a:ext cx="0" cy="5562600"/>
          </a:xfrm>
          <a:prstGeom prst="line">
            <a:avLst/>
          </a:prstGeom>
          <a:ln w="28575">
            <a:solidFill>
              <a:srgbClr val="1F96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108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00" y="6252562"/>
            <a:ext cx="432084" cy="53256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8" y="6252562"/>
            <a:ext cx="601332" cy="498592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36550" y="6142986"/>
            <a:ext cx="11518900" cy="0"/>
          </a:xfrm>
          <a:prstGeom prst="line">
            <a:avLst/>
          </a:prstGeom>
          <a:ln>
            <a:solidFill>
              <a:srgbClr val="1F96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97" y="6358193"/>
            <a:ext cx="321304" cy="3213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11601" y="6391421"/>
            <a:ext cx="2372765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www.firstschool.sugomak.ru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649" y="6369269"/>
            <a:ext cx="375569" cy="2991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54218" y="6391420"/>
            <a:ext cx="2012089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vk.com/school1kyshtym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60184" y="6334178"/>
            <a:ext cx="3526928" cy="369332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/>
            <a:r>
              <a:rPr lang="ru-RU" dirty="0">
                <a:solidFill>
                  <a:srgbClr val="1F96AC"/>
                </a:solidFill>
                <a:latin typeface="Montserrat" panose="00000500000000000000" pitchFamily="2" charset="-52"/>
              </a:rPr>
              <a:t>МОУ «СОШ №1» г. Кыштыма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93183" y="2857500"/>
            <a:ext cx="2460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Педагог</a:t>
            </a:r>
            <a:endParaRPr lang="ru-RU" sz="4000" b="1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71104" y="392640"/>
            <a:ext cx="34690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666369"/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овершенствовать </a:t>
            </a:r>
            <a:r>
              <a:rPr lang="ru-RU" sz="2000" dirty="0">
                <a:solidFill>
                  <a:srgbClr val="666369"/>
                </a:solidFill>
                <a:latin typeface="Montserrat" panose="00000500000000000000" pitchFamily="2" charset="-52"/>
              </a:rPr>
              <a:t>механизмы </a:t>
            </a:r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управления, </a:t>
            </a:r>
            <a:r>
              <a:rPr lang="ru-RU" sz="2000" dirty="0">
                <a:solidFill>
                  <a:srgbClr val="666369"/>
                </a:solidFill>
                <a:latin typeface="Montserrat" panose="00000500000000000000" pitchFamily="2" charset="-52"/>
              </a:rPr>
              <a:t>методологию </a:t>
            </a:r>
            <a:endParaRPr lang="ru-RU" sz="2000" dirty="0" smtClean="0">
              <a:solidFill>
                <a:srgbClr val="666369"/>
              </a:solidFill>
              <a:latin typeface="Montserrat" panose="00000500000000000000" pitchFamily="2" charset="-52"/>
            </a:endParaRPr>
          </a:p>
          <a:p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и </a:t>
            </a:r>
            <a:r>
              <a:rPr lang="ru-RU" sz="2000" dirty="0">
                <a:solidFill>
                  <a:srgbClr val="666369"/>
                </a:solidFill>
                <a:latin typeface="Montserrat" panose="00000500000000000000" pitchFamily="2" charset="-52"/>
              </a:rPr>
              <a:t>стратегию отбора содержания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946805" y="475456"/>
            <a:ext cx="30473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666369"/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азвивать </a:t>
            </a:r>
            <a:r>
              <a:rPr lang="ru-RU" sz="2000" dirty="0">
                <a:solidFill>
                  <a:srgbClr val="666369"/>
                </a:solidFill>
                <a:latin typeface="Montserrat" panose="00000500000000000000" pitchFamily="2" charset="-52"/>
              </a:rPr>
              <a:t>интеллектуальный потенциал обучаемого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359873" y="2395835"/>
            <a:ext cx="38241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666369"/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разрабатывать </a:t>
            </a:r>
            <a:endParaRPr lang="ru-RU" sz="2000" dirty="0" smtClean="0">
              <a:solidFill>
                <a:srgbClr val="666369"/>
              </a:solidFill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 использовать компьютерные </a:t>
            </a:r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методики </a:t>
            </a:r>
            <a:r>
              <a:rPr lang="ru-RU" sz="2000" dirty="0">
                <a:solidFill>
                  <a:srgbClr val="666369"/>
                </a:solidFill>
                <a:latin typeface="Montserrat" panose="00000500000000000000" pitchFamily="2" charset="-52"/>
              </a:rPr>
              <a:t>контроля и оценки уровня знаний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171104" y="4563530"/>
            <a:ext cx="29403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666369"/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рименять </a:t>
            </a:r>
            <a:r>
              <a:rPr lang="ru-RU" sz="2000" dirty="0">
                <a:solidFill>
                  <a:srgbClr val="666369"/>
                </a:solidFill>
                <a:latin typeface="Montserrat" panose="00000500000000000000" pitchFamily="2" charset="-52"/>
              </a:rPr>
              <a:t>методы </a:t>
            </a:r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обработки</a:t>
            </a:r>
          </a:p>
          <a:p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информации</a:t>
            </a:r>
            <a:endParaRPr lang="ru-RU" sz="2000" dirty="0">
              <a:solidFill>
                <a:srgbClr val="666369"/>
              </a:solidFill>
              <a:latin typeface="Montserrat" panose="00000500000000000000" pitchFamily="2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950746" y="4623991"/>
            <a:ext cx="37587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666369"/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работать с информацией </a:t>
            </a:r>
            <a:r>
              <a:rPr lang="ru-RU" sz="2000" dirty="0">
                <a:solidFill>
                  <a:srgbClr val="666369"/>
                </a:solidFill>
                <a:latin typeface="Montserrat" panose="00000500000000000000" pitchFamily="2" charset="-52"/>
              </a:rPr>
              <a:t>в глобальных компьютерных сетях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68754" y="2400457"/>
            <a:ext cx="351866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666369"/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использовать </a:t>
            </a:r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современные </a:t>
            </a:r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технологии для сбора, обработки </a:t>
            </a:r>
          </a:p>
          <a:p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и </a:t>
            </a:r>
            <a:r>
              <a:rPr lang="ru-RU" sz="2000" dirty="0">
                <a:solidFill>
                  <a:srgbClr val="666369"/>
                </a:solidFill>
                <a:latin typeface="Montserrat" panose="00000500000000000000" pitchFamily="2" charset="-52"/>
              </a:rPr>
              <a:t>анализа информации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0000">
            <a:off x="3903295" y="1819610"/>
            <a:ext cx="1100120" cy="110012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6998795" y="1819610"/>
            <a:ext cx="1100120" cy="110012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7080506" y="3526223"/>
            <a:ext cx="1100120" cy="110012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3903295" y="3533361"/>
            <a:ext cx="1100120" cy="11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1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00" y="6252562"/>
            <a:ext cx="432084" cy="53256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8" y="6252562"/>
            <a:ext cx="601332" cy="498592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36550" y="6142986"/>
            <a:ext cx="11518900" cy="0"/>
          </a:xfrm>
          <a:prstGeom prst="line">
            <a:avLst/>
          </a:prstGeom>
          <a:ln>
            <a:solidFill>
              <a:srgbClr val="1F96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97" y="6358193"/>
            <a:ext cx="321304" cy="3213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11601" y="6391421"/>
            <a:ext cx="2372765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www.firstschool.sugomak.ru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649" y="6369269"/>
            <a:ext cx="375569" cy="2991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54218" y="6391420"/>
            <a:ext cx="2012089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vk.com/school1kyshtym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60184" y="6334178"/>
            <a:ext cx="3526928" cy="369332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/>
            <a:r>
              <a:rPr lang="ru-RU" dirty="0">
                <a:solidFill>
                  <a:srgbClr val="1F96AC"/>
                </a:solidFill>
                <a:latin typeface="Montserrat" panose="00000500000000000000" pitchFamily="2" charset="-52"/>
              </a:rPr>
              <a:t>МОУ «СОШ №1» г. Кыштыма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682171" y="769257"/>
            <a:ext cx="0" cy="4601029"/>
          </a:xfrm>
          <a:prstGeom prst="line">
            <a:avLst/>
          </a:prstGeom>
          <a:ln w="57150">
            <a:solidFill>
              <a:srgbClr val="1F96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682171" y="224589"/>
            <a:ext cx="11033579" cy="5808822"/>
          </a:xfrm>
          <a:prstGeom prst="rect">
            <a:avLst/>
          </a:prstGeom>
          <a:noFill/>
          <a:ln w="57150">
            <a:solidFill>
              <a:srgbClr val="1F9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774451" y="4314349"/>
            <a:ext cx="1571625" cy="1571625"/>
          </a:xfrm>
          <a:prstGeom prst="ellipse">
            <a:avLst/>
          </a:prstGeom>
          <a:solidFill>
            <a:srgbClr val="A2D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85" y="4629153"/>
            <a:ext cx="878093" cy="8763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37778"/>
            <a:ext cx="5564679" cy="313013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r="13158"/>
          <a:stretch/>
        </p:blipFill>
        <p:spPr>
          <a:xfrm>
            <a:off x="781054" y="319224"/>
            <a:ext cx="4903954" cy="3176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/>
          <a:srcRect l="8816" r="3158" b="15322"/>
          <a:stretch/>
        </p:blipFill>
        <p:spPr>
          <a:xfrm>
            <a:off x="2750874" y="2979621"/>
            <a:ext cx="5450350" cy="294921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0"/>
          <a:srcRect l="11820" t="1768"/>
          <a:stretch/>
        </p:blipFill>
        <p:spPr>
          <a:xfrm>
            <a:off x="7232100" y="2979620"/>
            <a:ext cx="4412354" cy="297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4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с одним вырезанным углом 13"/>
          <p:cNvSpPr/>
          <p:nvPr/>
        </p:nvSpPr>
        <p:spPr>
          <a:xfrm flipH="1">
            <a:off x="6838679" y="1"/>
            <a:ext cx="5353315" cy="6142984"/>
          </a:xfrm>
          <a:prstGeom prst="snip1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22000" contrast="6000"/>
                      </a14:imgEffect>
                    </a14:imgLayer>
                  </a14:imgProps>
                </a:ext>
              </a:extLst>
            </a:blip>
            <a:srcRect/>
            <a:stretch>
              <a:fillRect r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00" y="6252562"/>
            <a:ext cx="432084" cy="53256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8" y="6252562"/>
            <a:ext cx="601332" cy="498592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36550" y="6142986"/>
            <a:ext cx="11518900" cy="0"/>
          </a:xfrm>
          <a:prstGeom prst="line">
            <a:avLst/>
          </a:prstGeom>
          <a:ln>
            <a:solidFill>
              <a:srgbClr val="1F96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97" y="6358193"/>
            <a:ext cx="321304" cy="3213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11601" y="6391421"/>
            <a:ext cx="2372765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www.firstschool.sugomak.ru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649" y="6369269"/>
            <a:ext cx="375569" cy="2991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54218" y="6391420"/>
            <a:ext cx="2012089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vk.com/school1kyshtym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60184" y="6334178"/>
            <a:ext cx="3526928" cy="369332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/>
            <a:r>
              <a:rPr lang="ru-RU" dirty="0">
                <a:solidFill>
                  <a:srgbClr val="1F96AC"/>
                </a:solidFill>
                <a:latin typeface="Montserrat" panose="00000500000000000000" pitchFamily="2" charset="-52"/>
              </a:rPr>
              <a:t>МОУ «СОШ №1» г. Кыштыма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4690" y="920502"/>
            <a:ext cx="51090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Цель инновации -</a:t>
            </a:r>
            <a:endParaRPr lang="ru-RU" sz="4000" b="1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6868" y="2381405"/>
            <a:ext cx="640456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666369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создание</a:t>
            </a:r>
            <a:r>
              <a:rPr lang="ru-RU" sz="2800" dirty="0">
                <a:latin typeface="Montserrat" panose="00000500000000000000" pitchFamily="2" charset="-52"/>
                <a:ea typeface="Calibri" panose="020F0502020204030204" pitchFamily="34" charset="0"/>
              </a:rPr>
              <a:t> </a:t>
            </a:r>
            <a:r>
              <a:rPr lang="ru-RU" sz="3600" dirty="0">
                <a:solidFill>
                  <a:srgbClr val="1F96AC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современной</a:t>
            </a:r>
            <a:r>
              <a:rPr lang="ru-RU" sz="2800" dirty="0">
                <a:solidFill>
                  <a:srgbClr val="666369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,</a:t>
            </a:r>
            <a:r>
              <a:rPr lang="ru-RU" sz="2800" dirty="0">
                <a:latin typeface="Montserrat" panose="00000500000000000000" pitchFamily="2" charset="-52"/>
                <a:ea typeface="Calibri" panose="020F0502020204030204" pitchFamily="34" charset="0"/>
              </a:rPr>
              <a:t> </a:t>
            </a:r>
            <a:r>
              <a:rPr lang="ru-RU" sz="3600" dirty="0">
                <a:solidFill>
                  <a:srgbClr val="1F96AC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комфортной</a:t>
            </a:r>
            <a:r>
              <a:rPr lang="ru-RU" sz="2800" dirty="0">
                <a:latin typeface="Montserrat" panose="00000500000000000000" pitchFamily="2" charset="-52"/>
                <a:ea typeface="Calibri" panose="020F0502020204030204" pitchFamily="34" charset="0"/>
              </a:rPr>
              <a:t> </a:t>
            </a:r>
            <a:r>
              <a:rPr lang="ru-RU" sz="2800" dirty="0" smtClean="0">
                <a:solidFill>
                  <a:srgbClr val="666369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и </a:t>
            </a:r>
            <a:r>
              <a:rPr lang="ru-RU" sz="3600" dirty="0" smtClean="0">
                <a:solidFill>
                  <a:srgbClr val="1F96AC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безопасной</a:t>
            </a:r>
            <a:r>
              <a:rPr lang="ru-RU" sz="2800" dirty="0" smtClean="0">
                <a:latin typeface="Montserrat" panose="00000500000000000000" pitchFamily="2" charset="-52"/>
                <a:ea typeface="Calibri" panose="020F0502020204030204" pitchFamily="34" charset="0"/>
              </a:rPr>
              <a:t> </a:t>
            </a:r>
            <a:r>
              <a:rPr lang="ru-RU" sz="2800" dirty="0">
                <a:solidFill>
                  <a:srgbClr val="666369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цифровой образовательной среды </a:t>
            </a:r>
            <a:endParaRPr lang="ru-RU" sz="2800" dirty="0">
              <a:solidFill>
                <a:srgbClr val="666369"/>
              </a:solidFill>
              <a:latin typeface="Montserrat" panose="00000500000000000000" pitchFamily="2" charset="-52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V="1">
            <a:off x="6827662" y="-103672"/>
            <a:ext cx="1048434" cy="1024175"/>
          </a:xfrm>
          <a:prstGeom prst="line">
            <a:avLst/>
          </a:prstGeom>
          <a:ln w="76200">
            <a:solidFill>
              <a:srgbClr val="A2D6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838678" y="895350"/>
            <a:ext cx="2" cy="5247636"/>
          </a:xfrm>
          <a:prstGeom prst="line">
            <a:avLst/>
          </a:prstGeom>
          <a:ln w="76200">
            <a:solidFill>
              <a:srgbClr val="A2D6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11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3784365" y="769257"/>
            <a:ext cx="7925177" cy="4601029"/>
          </a:xfrm>
          <a:prstGeom prst="rect">
            <a:avLst/>
          </a:prstGeom>
          <a:solidFill>
            <a:srgbClr val="A2D6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00" y="6252562"/>
            <a:ext cx="432084" cy="53256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8" y="6252562"/>
            <a:ext cx="601332" cy="498592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36550" y="6142986"/>
            <a:ext cx="11518900" cy="0"/>
          </a:xfrm>
          <a:prstGeom prst="line">
            <a:avLst/>
          </a:prstGeom>
          <a:ln>
            <a:solidFill>
              <a:srgbClr val="1F96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97" y="6358193"/>
            <a:ext cx="321304" cy="3213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11601" y="6391421"/>
            <a:ext cx="2372765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www.firstschool.sugomak.ru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649" y="6369269"/>
            <a:ext cx="375569" cy="2991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54218" y="6391420"/>
            <a:ext cx="2012089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vk.com/school1kyshtym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60184" y="6334178"/>
            <a:ext cx="3526928" cy="369332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/>
            <a:r>
              <a:rPr lang="ru-RU" dirty="0">
                <a:solidFill>
                  <a:srgbClr val="1F96AC"/>
                </a:solidFill>
                <a:latin typeface="Montserrat" panose="00000500000000000000" pitchFamily="2" charset="-52"/>
              </a:rPr>
              <a:t>МОУ «СОШ №1» г. Кыштыма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69826" y="758180"/>
            <a:ext cx="861774" cy="419462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4400" b="1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Воспитание </a:t>
            </a:r>
            <a:endParaRPr lang="ru-RU" sz="4400" b="1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53596" y="5370286"/>
            <a:ext cx="2554515" cy="0"/>
          </a:xfrm>
          <a:prstGeom prst="line">
            <a:avLst/>
          </a:prstGeom>
          <a:ln w="57150">
            <a:solidFill>
              <a:srgbClr val="1F96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682171" y="769257"/>
            <a:ext cx="0" cy="4601029"/>
          </a:xfrm>
          <a:prstGeom prst="line">
            <a:avLst/>
          </a:prstGeom>
          <a:ln w="57150">
            <a:solidFill>
              <a:srgbClr val="1F96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53596" y="769257"/>
            <a:ext cx="2452915" cy="0"/>
          </a:xfrm>
          <a:prstGeom prst="line">
            <a:avLst/>
          </a:prstGeom>
          <a:ln w="57150">
            <a:solidFill>
              <a:srgbClr val="1F96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682171" y="769257"/>
            <a:ext cx="11033579" cy="4601029"/>
          </a:xfrm>
          <a:prstGeom prst="rect">
            <a:avLst/>
          </a:prstGeom>
          <a:noFill/>
          <a:ln w="57150">
            <a:solidFill>
              <a:srgbClr val="1F96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784366" y="769257"/>
            <a:ext cx="0" cy="4601029"/>
          </a:xfrm>
          <a:prstGeom prst="line">
            <a:avLst/>
          </a:prstGeom>
          <a:ln w="57150">
            <a:solidFill>
              <a:srgbClr val="1F96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2998553" y="2200275"/>
            <a:ext cx="1571625" cy="1571625"/>
          </a:xfrm>
          <a:prstGeom prst="ellipse">
            <a:avLst/>
          </a:prstGeom>
          <a:solidFill>
            <a:srgbClr val="A2D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110" y="2533649"/>
            <a:ext cx="878093" cy="87630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360184" y="1500980"/>
            <a:ext cx="680612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составляющая </a:t>
            </a:r>
            <a:r>
              <a:rPr lang="ru-RU" sz="2000" dirty="0">
                <a:solidFill>
                  <a:srgbClr val="666369"/>
                </a:solidFill>
                <a:latin typeface="Montserrat" panose="00000500000000000000" pitchFamily="2" charset="-52"/>
              </a:rPr>
              <a:t>образовательной деятельности </a:t>
            </a:r>
            <a:endParaRPr lang="ru-RU" sz="2000" dirty="0" smtClean="0">
              <a:solidFill>
                <a:srgbClr val="666369"/>
              </a:solidFill>
              <a:latin typeface="Montserrat" panose="00000500000000000000" pitchFamily="2" charset="-52"/>
            </a:endParaRPr>
          </a:p>
          <a:p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в </a:t>
            </a:r>
            <a:r>
              <a:rPr lang="ru-RU" sz="2000" dirty="0">
                <a:solidFill>
                  <a:srgbClr val="666369"/>
                </a:solidFill>
                <a:latin typeface="Montserrat" panose="00000500000000000000" pitchFamily="2" charset="-52"/>
              </a:rPr>
              <a:t>школе, главная задача которого - формирование социально значимых качеств, установок и ценностных ориентаций личности обучающегося, создание благоприятных условий для его всестороннего гармонического, духовного, интеллектуального и физического развития, самосовершенствования и творческой </a:t>
            </a:r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самореализации</a:t>
            </a:r>
            <a:endParaRPr lang="ru-RU" sz="2000" dirty="0">
              <a:solidFill>
                <a:srgbClr val="666369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4961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/>
          <p:cNvSpPr/>
          <p:nvPr/>
        </p:nvSpPr>
        <p:spPr>
          <a:xfrm>
            <a:off x="303546" y="2554799"/>
            <a:ext cx="423862" cy="423862"/>
          </a:xfrm>
          <a:prstGeom prst="ellipse">
            <a:avLst/>
          </a:prstGeom>
          <a:solidFill>
            <a:srgbClr val="A2D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00" y="6252562"/>
            <a:ext cx="432084" cy="53256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8" y="6252562"/>
            <a:ext cx="601332" cy="498592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36550" y="6142986"/>
            <a:ext cx="11518900" cy="0"/>
          </a:xfrm>
          <a:prstGeom prst="line">
            <a:avLst/>
          </a:prstGeom>
          <a:ln>
            <a:solidFill>
              <a:srgbClr val="1F96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97" y="6358193"/>
            <a:ext cx="321304" cy="3213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11601" y="6391421"/>
            <a:ext cx="2372765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www.firstschool.sugomak.ru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649" y="6369269"/>
            <a:ext cx="375569" cy="2991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54218" y="6391420"/>
            <a:ext cx="2012089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vk.com/school1kyshtym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60184" y="6334178"/>
            <a:ext cx="3526928" cy="369332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/>
            <a:r>
              <a:rPr lang="ru-RU" dirty="0">
                <a:solidFill>
                  <a:srgbClr val="1F96AC"/>
                </a:solidFill>
                <a:latin typeface="Montserrat" panose="00000500000000000000" pitchFamily="2" charset="-52"/>
              </a:rPr>
              <a:t>МОУ «СОШ №1» г. Кыштыма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031038" y="2342396"/>
            <a:ext cx="50107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1F96AC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Разработка </a:t>
            </a:r>
          </a:p>
          <a:p>
            <a:r>
              <a:rPr lang="ru-RU" sz="2800" b="1" dirty="0" smtClean="0">
                <a:solidFill>
                  <a:srgbClr val="1F96AC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и </a:t>
            </a:r>
            <a:r>
              <a:rPr lang="ru-RU" sz="2800" b="1" dirty="0">
                <a:solidFill>
                  <a:srgbClr val="1F96AC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реализация дистанционных форм организации воспитательной работы</a:t>
            </a:r>
            <a:endParaRPr lang="ru-RU" sz="2800" b="1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0669" y="1270568"/>
            <a:ext cx="3269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Два подхода:</a:t>
            </a:r>
            <a:endParaRPr lang="ru-RU" sz="28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45127" y="2593452"/>
            <a:ext cx="340699" cy="340699"/>
          </a:xfrm>
          <a:prstGeom prst="ellipse">
            <a:avLst/>
          </a:prstGeom>
          <a:solidFill>
            <a:srgbClr val="88B6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88454" y="2636779"/>
            <a:ext cx="254043" cy="2540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96618" y="2142342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666369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комбинацию традиционных форм организации внеурочной </a:t>
            </a:r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деятельности </a:t>
            </a:r>
          </a:p>
          <a:p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и </a:t>
            </a:r>
            <a:r>
              <a:rPr lang="ru-RU" sz="2000" dirty="0">
                <a:solidFill>
                  <a:srgbClr val="666369"/>
                </a:solidFill>
                <a:latin typeface="Montserrat" panose="00000500000000000000" pitchFamily="2" charset="-52"/>
              </a:rPr>
              <a:t>новых средств передачи информации через социальные сети</a:t>
            </a:r>
          </a:p>
        </p:txBody>
      </p:sp>
      <p:sp>
        <p:nvSpPr>
          <p:cNvPr id="17" name="Овал 16"/>
          <p:cNvSpPr/>
          <p:nvPr/>
        </p:nvSpPr>
        <p:spPr>
          <a:xfrm>
            <a:off x="317500" y="4057654"/>
            <a:ext cx="423862" cy="423862"/>
          </a:xfrm>
          <a:prstGeom prst="ellipse">
            <a:avLst/>
          </a:prstGeom>
          <a:solidFill>
            <a:srgbClr val="A2D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359081" y="4094684"/>
            <a:ext cx="340699" cy="340699"/>
          </a:xfrm>
          <a:prstGeom prst="ellipse">
            <a:avLst/>
          </a:prstGeom>
          <a:solidFill>
            <a:srgbClr val="88B6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02408" y="4138011"/>
            <a:ext cx="254043" cy="2540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838200" y="3849533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использование форм привлечения  обучающихся к тому или иному виду деятельности в современных средствах массовой коммуникации</a:t>
            </a:r>
            <a:endParaRPr lang="ru-RU" sz="2000" dirty="0">
              <a:solidFill>
                <a:srgbClr val="666369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5416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8747" y="2640170"/>
            <a:ext cx="10515600" cy="132712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1F96AC"/>
                </a:solidFill>
                <a:latin typeface="Montserrat" panose="00000500000000000000" pitchFamily="2" charset="-52"/>
              </a:rPr>
              <a:t>Как</a:t>
            </a:r>
            <a:r>
              <a:rPr lang="ru-RU" dirty="0">
                <a:solidFill>
                  <a:srgbClr val="1F96AC"/>
                </a:solidFill>
                <a:latin typeface="Montserrat" panose="00000500000000000000" pitchFamily="2" charset="-52"/>
              </a:rPr>
              <a:t> организовать и </a:t>
            </a:r>
            <a:r>
              <a:rPr lang="ru-RU" b="1" dirty="0">
                <a:solidFill>
                  <a:srgbClr val="1F96AC"/>
                </a:solidFill>
                <a:latin typeface="Montserrat" panose="00000500000000000000" pitchFamily="2" charset="-52"/>
              </a:rPr>
              <a:t>какие</a:t>
            </a:r>
            <a:r>
              <a:rPr lang="ru-RU" dirty="0">
                <a:solidFill>
                  <a:srgbClr val="1F96AC"/>
                </a:solidFill>
                <a:latin typeface="Montserrat" panose="00000500000000000000" pitchFamily="2" charset="-52"/>
              </a:rPr>
              <a:t> воспитательные мероприятия можно провести для школьников </a:t>
            </a:r>
            <a:r>
              <a:rPr lang="ru-RU" b="1" dirty="0">
                <a:solidFill>
                  <a:srgbClr val="1F96AC"/>
                </a:solidFill>
                <a:latin typeface="Montserrat" panose="00000500000000000000" pitchFamily="2" charset="-52"/>
              </a:rPr>
              <a:t>дистанционно</a:t>
            </a:r>
            <a:r>
              <a:rPr lang="ru-RU" dirty="0">
                <a:solidFill>
                  <a:srgbClr val="1F96AC"/>
                </a:solidFill>
                <a:latin typeface="Montserrat" panose="00000500000000000000" pitchFamily="2" charset="-52"/>
              </a:rPr>
              <a:t>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00" y="6252562"/>
            <a:ext cx="432084" cy="53256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8" y="6252562"/>
            <a:ext cx="601332" cy="498592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36550" y="6142986"/>
            <a:ext cx="11518900" cy="0"/>
          </a:xfrm>
          <a:prstGeom prst="line">
            <a:avLst/>
          </a:prstGeom>
          <a:ln>
            <a:solidFill>
              <a:srgbClr val="1F96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97" y="6358193"/>
            <a:ext cx="321304" cy="3213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11601" y="6391421"/>
            <a:ext cx="2372765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www.firstschool.sugomak.ru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649" y="6369269"/>
            <a:ext cx="375569" cy="2991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54218" y="6391420"/>
            <a:ext cx="2012089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vk.com/school1kyshtym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60184" y="6334178"/>
            <a:ext cx="3526928" cy="369332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/>
            <a:r>
              <a:rPr lang="ru-RU" dirty="0">
                <a:solidFill>
                  <a:srgbClr val="1F96AC"/>
                </a:solidFill>
                <a:latin typeface="Montserrat" panose="00000500000000000000" pitchFamily="2" charset="-52"/>
              </a:rPr>
              <a:t>МОУ «СОШ №1» г. Кыштыма</a:t>
            </a:r>
          </a:p>
        </p:txBody>
      </p:sp>
    </p:spTree>
    <p:extLst>
      <p:ext uri="{BB962C8B-B14F-4D97-AF65-F5344CB8AC3E}">
        <p14:creationId xmlns:p14="http://schemas.microsoft.com/office/powerpoint/2010/main" val="87193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848" y="-9525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1F96AC"/>
                </a:solidFill>
                <a:latin typeface="Montserrat" panose="00000500000000000000" pitchFamily="2" charset="-52"/>
              </a:rPr>
              <a:t>Я помню, я горжусь!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00" y="6252562"/>
            <a:ext cx="432084" cy="53256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8" y="6252562"/>
            <a:ext cx="601332" cy="498592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36550" y="6142986"/>
            <a:ext cx="11518900" cy="0"/>
          </a:xfrm>
          <a:prstGeom prst="line">
            <a:avLst/>
          </a:prstGeom>
          <a:ln>
            <a:solidFill>
              <a:srgbClr val="1F96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97" y="6358193"/>
            <a:ext cx="321304" cy="3213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11601" y="6391421"/>
            <a:ext cx="2372765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www.firstschool.sugomak.ru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649" y="6369269"/>
            <a:ext cx="375569" cy="2991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54218" y="6391420"/>
            <a:ext cx="2012089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dirty="0" smtClean="0">
                <a:solidFill>
                  <a:srgbClr val="1F96AC"/>
                </a:solidFill>
                <a:latin typeface="Montserrat" panose="00000500000000000000" pitchFamily="2" charset="-52"/>
              </a:rPr>
              <a:t>vk.com/school1kyshtym</a:t>
            </a:r>
            <a:endParaRPr lang="ru-RU" sz="12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60184" y="6334178"/>
            <a:ext cx="3526928" cy="369332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/>
            <a:r>
              <a:rPr lang="ru-RU" dirty="0">
                <a:solidFill>
                  <a:srgbClr val="1F96AC"/>
                </a:solidFill>
                <a:latin typeface="Montserrat" panose="00000500000000000000" pitchFamily="2" charset="-52"/>
              </a:rPr>
              <a:t>МОУ «СОШ №1» г. Кыштыма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6412" y="937074"/>
            <a:ext cx="8649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666369"/>
                </a:solidFill>
                <a:latin typeface="Montserrat" panose="00000500000000000000" pitchFamily="2" charset="-52"/>
              </a:rPr>
              <a:t>Ц</a:t>
            </a:r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ель: сохранение </a:t>
            </a:r>
            <a:r>
              <a:rPr lang="ru-RU" sz="2000" dirty="0">
                <a:solidFill>
                  <a:srgbClr val="666369"/>
                </a:solidFill>
                <a:latin typeface="Montserrat" panose="00000500000000000000" pitchFamily="2" charset="-52"/>
              </a:rPr>
              <a:t>памяти о Великой Отечественной войне, </a:t>
            </a:r>
            <a:endParaRPr lang="ru-RU" sz="2000" dirty="0" smtClean="0">
              <a:solidFill>
                <a:srgbClr val="666369"/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2000" dirty="0" smtClean="0">
                <a:solidFill>
                  <a:srgbClr val="666369"/>
                </a:solidFill>
                <a:latin typeface="Montserrat" panose="00000500000000000000" pitchFamily="2" charset="-52"/>
              </a:rPr>
              <a:t>о </a:t>
            </a:r>
            <a:r>
              <a:rPr lang="ru-RU" sz="2000" dirty="0">
                <a:solidFill>
                  <a:srgbClr val="666369"/>
                </a:solidFill>
                <a:latin typeface="Montserrat" panose="00000500000000000000" pitchFamily="2" charset="-52"/>
              </a:rPr>
              <a:t>её героях и их подвигах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56" y="2226247"/>
            <a:ext cx="911287" cy="9083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18" y="2221341"/>
            <a:ext cx="911885" cy="9118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20" y="4456312"/>
            <a:ext cx="1898440" cy="10546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358" y="4401752"/>
            <a:ext cx="1750003" cy="101111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654394" y="2226247"/>
            <a:ext cx="35592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666369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Конкурс-выставка фотоальбомов </a:t>
            </a:r>
            <a:endParaRPr lang="ru-RU" sz="2000" dirty="0" smtClean="0">
              <a:solidFill>
                <a:srgbClr val="666369"/>
              </a:solidFill>
              <a:latin typeface="Montserrat" panose="00000500000000000000" pitchFamily="2" charset="-52"/>
              <a:ea typeface="Calibri" panose="020F0502020204030204" pitchFamily="34" charset="0"/>
            </a:endParaRPr>
          </a:p>
          <a:p>
            <a:r>
              <a:rPr lang="ru-RU" sz="2000" dirty="0" smtClean="0">
                <a:solidFill>
                  <a:srgbClr val="1F96AC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«</a:t>
            </a:r>
            <a:r>
              <a:rPr lang="ru-RU" sz="2000" dirty="0">
                <a:solidFill>
                  <a:srgbClr val="1F96AC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Герои моей семьи»</a:t>
            </a:r>
            <a:endParaRPr lang="ru-RU" sz="20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614959" y="2326489"/>
            <a:ext cx="30785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666369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Онлайн эстафета </a:t>
            </a:r>
            <a:r>
              <a:rPr lang="ru-RU" sz="2000" dirty="0">
                <a:solidFill>
                  <a:srgbClr val="1F96AC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«Звездочка Победы»</a:t>
            </a:r>
            <a:endParaRPr lang="ru-RU" sz="20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614959" y="4443340"/>
            <a:ext cx="42280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666369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Музыкально-поэтический марафон </a:t>
            </a:r>
            <a:endParaRPr lang="ru-RU" sz="2000" dirty="0" smtClean="0">
              <a:solidFill>
                <a:srgbClr val="666369"/>
              </a:solidFill>
              <a:latin typeface="Montserrat" panose="00000500000000000000" pitchFamily="2" charset="-52"/>
              <a:ea typeface="Calibri" panose="020F0502020204030204" pitchFamily="34" charset="0"/>
            </a:endParaRPr>
          </a:p>
          <a:p>
            <a:r>
              <a:rPr lang="ru-RU" sz="2000" dirty="0" smtClean="0">
                <a:solidFill>
                  <a:srgbClr val="1F96AC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«</a:t>
            </a:r>
            <a:r>
              <a:rPr lang="ru-RU" sz="2000" dirty="0">
                <a:solidFill>
                  <a:srgbClr val="1F96AC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Стихи и песни Победы»</a:t>
            </a:r>
            <a:endParaRPr lang="ru-RU" sz="2000" dirty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654394" y="4485617"/>
            <a:ext cx="2810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666369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Онлайн - викторина </a:t>
            </a:r>
            <a:r>
              <a:rPr lang="ru-RU" sz="2000" dirty="0">
                <a:solidFill>
                  <a:srgbClr val="1F96AC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«Лица </a:t>
            </a:r>
            <a:r>
              <a:rPr lang="ru-RU" sz="2000" dirty="0" smtClean="0">
                <a:solidFill>
                  <a:srgbClr val="1F96AC"/>
                </a:solidFill>
                <a:latin typeface="Montserrat" panose="00000500000000000000" pitchFamily="2" charset="-52"/>
                <a:ea typeface="Calibri" panose="020F0502020204030204" pitchFamily="34" charset="0"/>
              </a:rPr>
              <a:t>Победы»</a:t>
            </a:r>
            <a:endParaRPr lang="ru-RU" sz="2000" dirty="0" smtClean="0">
              <a:solidFill>
                <a:srgbClr val="1F96AC"/>
              </a:solidFill>
              <a:latin typeface="Montserrat" panose="00000500000000000000" pitchFamily="2" charset="-52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236868" y="3714750"/>
            <a:ext cx="11688716" cy="0"/>
          </a:xfrm>
          <a:prstGeom prst="line">
            <a:avLst/>
          </a:prstGeom>
          <a:ln w="28575">
            <a:solidFill>
              <a:srgbClr val="1F96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081226" y="1867817"/>
            <a:ext cx="0" cy="4086225"/>
          </a:xfrm>
          <a:prstGeom prst="line">
            <a:avLst/>
          </a:prstGeom>
          <a:ln w="28575">
            <a:solidFill>
              <a:srgbClr val="1F96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36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645</Words>
  <Application>Microsoft Office PowerPoint</Application>
  <PresentationFormat>Широкоэкранный</PresentationFormat>
  <Paragraphs>136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Montserrat</vt:lpstr>
      <vt:lpstr>Times New Roman</vt:lpstr>
      <vt:lpstr>Тема Office</vt:lpstr>
      <vt:lpstr>Результативность дистанционных проектных технологий во внеурочной деятельности  и воспитательной работе </vt:lpstr>
      <vt:lpstr>Проектирование модели формирования информационно-управленческой культуры педагога образовательной организации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организовать и какие воспитательные мероприятия можно провести для школьников дистанционно? </vt:lpstr>
      <vt:lpstr>Я помню, я горжусь!</vt:lpstr>
      <vt:lpstr>Презентация PowerPoint</vt:lpstr>
      <vt:lpstr>Последний звонок - 2020</vt:lpstr>
      <vt:lpstr>Презентация PowerPoint</vt:lpstr>
      <vt:lpstr>Мои летние каникулы</vt:lpstr>
      <vt:lpstr>Презентация PowerPoint</vt:lpstr>
      <vt:lpstr>Результативность школьных интернет-проектов</vt:lpstr>
      <vt:lpstr>Презентация PowerPoint</vt:lpstr>
      <vt:lpstr>Результативность дистанционных проектных технологий во внеурочной деятельности  и воспитательной работе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camozori@yandex.ru</dc:creator>
  <cp:lastModifiedBy>K203</cp:lastModifiedBy>
  <cp:revision>60</cp:revision>
  <dcterms:created xsi:type="dcterms:W3CDTF">2020-09-04T08:06:43Z</dcterms:created>
  <dcterms:modified xsi:type="dcterms:W3CDTF">2020-09-07T09:06:12Z</dcterms:modified>
</cp:coreProperties>
</file>