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74" r:id="rId2"/>
    <p:sldId id="261" r:id="rId3"/>
    <p:sldId id="305" r:id="rId4"/>
    <p:sldId id="308" r:id="rId5"/>
    <p:sldId id="309" r:id="rId6"/>
    <p:sldId id="311" r:id="rId7"/>
    <p:sldId id="310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Montserrat" panose="00000800000000000000" pitchFamily="2" charset="-52"/>
      <p:regular r:id="rId16"/>
      <p:bold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4" userDrawn="1">
          <p15:clr>
            <a:srgbClr val="A4A3A4"/>
          </p15:clr>
        </p15:guide>
        <p15:guide id="3" orient="horz" pos="232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pos="7446" userDrawn="1">
          <p15:clr>
            <a:srgbClr val="A4A3A4"/>
          </p15:clr>
        </p15:guide>
        <p15:guide id="8" orient="horz" pos="2137" userDrawn="1">
          <p15:clr>
            <a:srgbClr val="A4A3A4"/>
          </p15:clr>
        </p15:guide>
        <p15:guide id="9" orient="horz" pos="29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6AC"/>
    <a:srgbClr val="F1F1F2"/>
    <a:srgbClr val="666369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96"/>
      </p:cViewPr>
      <p:guideLst>
        <p:guide orient="horz" pos="1094"/>
        <p:guide orient="horz" pos="232"/>
        <p:guide pos="3840"/>
        <p:guide pos="234"/>
        <p:guide pos="7446"/>
        <p:guide orient="horz" pos="2137"/>
        <p:guide orient="horz" pos="29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17311-DF9D-4E06-8F75-DEC89E86797A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09B2C-AAAD-4878-BB38-65AB7720A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585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09B2C-AAAD-4878-BB38-65AB7720A46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688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D7B8A8-AABB-4E06-9E10-12C928CA2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7C03E4-306C-45D9-A22A-FA3413171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12AD79-DF3E-479D-8DB9-4113D3E47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73A9-31FE-4EB9-BE73-1878E7964056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246197-88D2-4521-9B1E-89A40B582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4B6B02-6103-42FD-8A6F-B2C664AAC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CE31-646F-44F1-A95B-2B9B31F6D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62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48459-87EF-427A-A1D6-CDB18D12C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138E2-9A52-4101-91EA-B631802CB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CDFF09-1AF0-49DB-84C2-C7832B002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73A9-31FE-4EB9-BE73-1878E7964056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11EE7E-F28A-4928-A7C7-CC23FCC2B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69BDCD-ADCE-40B1-AFAA-FBA909946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CE31-646F-44F1-A95B-2B9B31F6D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46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14B463-5D86-461D-A358-C87D92C2B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ACC30E-BE5E-4ECA-917D-D4CB51645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547B16-EA30-4097-BEC6-211A768DC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73A9-31FE-4EB9-BE73-1878E7964056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368724-54DD-4569-9866-3698FF0BA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9E8700-BC08-4AA2-8ED3-788D32C61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CE31-646F-44F1-A95B-2B9B31F6D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53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61DD88-2BFE-494D-90ED-E4BAD6EB8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6DD22B-0D66-4A97-AA93-B4FC87FA5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0378A4-8EAC-4FA9-8F4F-2FB04BA52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73A9-31FE-4EB9-BE73-1878E7964056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8CC208-DB4E-4E1B-AE03-5C2A4B318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593C51-169B-4C73-8A00-58F08AAE3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CE31-646F-44F1-A95B-2B9B31F6D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15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527B1-50A5-459E-B5AB-D6C2E8C2E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B77947-6509-4B9A-A85B-1730F5285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C6591F-1871-490A-A852-A7B43F95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73A9-31FE-4EB9-BE73-1878E7964056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C77172-6718-43D6-B036-5A420381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43DC50-ABD0-4E77-88AA-00B87B64F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CE31-646F-44F1-A95B-2B9B31F6D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63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BE240C-11FA-445D-A818-3B32025B3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4A458A-6D11-4EF6-AAE1-0D35AC81F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8E541D-6F04-468A-B770-350D049F8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470337-83E3-48DA-BD9E-CB458ABB5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73A9-31FE-4EB9-BE73-1878E7964056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1DBEC8-E644-4C99-9153-193BAC810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25FD94-7B3B-4ADB-A6A0-202A78033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CE31-646F-44F1-A95B-2B9B31F6D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11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80E3E-950F-4DA8-9573-37E8A2FC4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03D730-8B86-41F7-9B5D-AAC1FA63D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0731EF-D39D-4BFC-A1CA-12B7DE075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2BEA8C-EFB2-48B6-9280-6AE179D808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3250B3-10FC-4488-BE02-0E9DE993C9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C45BF6E-240B-45C6-B3BA-4DE17DF0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73A9-31FE-4EB9-BE73-1878E7964056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C48D2FA-7AB0-4EFB-8D4B-1503EECF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FF16A9B-5739-4F1C-AA41-A30835333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CE31-646F-44F1-A95B-2B9B31F6D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93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1E057-26C6-4C92-9660-CE0C99E3F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93F20E7-8CB4-4E05-8250-6BD3792F8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73A9-31FE-4EB9-BE73-1878E7964056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B2EF5D-1FD5-4698-BBC0-A316731DB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1B3B54C-5960-4074-BE99-C1084F404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CE31-646F-44F1-A95B-2B9B31F6D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38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B6B065-900D-4249-AF7D-6150AE414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73A9-31FE-4EB9-BE73-1878E7964056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A4B52C1-9348-4B80-B9F6-F26765416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5B3D4C-1214-4A19-BE1A-07E584A25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CE31-646F-44F1-A95B-2B9B31F6D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42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1322CF-1E01-4CD1-A7F7-FE829F5CE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DDCB08-107E-4DCD-9473-09A8B46AA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95E73B-9E0E-40D3-B132-F2F291F8F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0DDD23-4C9E-47AE-916F-DC0628C3F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73A9-31FE-4EB9-BE73-1878E7964056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F8B524-60F3-4849-A13C-30859F658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50FB70-B848-4210-9DE3-A7EAFC563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CE31-646F-44F1-A95B-2B9B31F6D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5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A31BC7-6709-45EC-8B5D-8A757CC04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C8839B-7103-4F08-B3D9-6A70986074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30A69A-30C6-4E86-9941-B3C2D7655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68FF59-F42A-4625-AC76-CAE10F6A2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73A9-31FE-4EB9-BE73-1878E7964056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9F0C41-1EA2-4A1C-A5E5-2E62EB7DA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9BA4F1-87D2-4B83-A1B0-CCB0CC951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CE31-646F-44F1-A95B-2B9B31F6D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325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2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51E6C7-451C-4291-9283-B40D56248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EFF66D-C547-43A4-9026-A431508AF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3E2660-47F2-400E-A1F4-C13490FAA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973A9-31FE-4EB9-BE73-1878E7964056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F41792-2B65-4370-8E4C-5DEBC509C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4D88AE-443B-4E66-ACC3-B74718C28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3CE31-646F-44F1-A95B-2B9B31F6D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54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9528" y="382077"/>
            <a:ext cx="4883297" cy="4011739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ru-RU" sz="3600" b="1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Программа воспитания </a:t>
            </a:r>
            <a:br>
              <a:rPr lang="ru-RU" sz="3600" b="1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600" b="1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МОУ «СОШ №1»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575" y="6357809"/>
            <a:ext cx="222394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200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www.firstschool.sugomak.ru</a:t>
            </a:r>
            <a:endParaRPr lang="ru-RU" sz="1200" dirty="0">
              <a:solidFill>
                <a:srgbClr val="1F96A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10544" y="6357809"/>
            <a:ext cx="190308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200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vk.com/school1kyshtym</a:t>
            </a:r>
            <a:endParaRPr lang="ru-RU" sz="1200" dirty="0">
              <a:solidFill>
                <a:srgbClr val="1F96A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Рисунок 4" descr="Изображение выглядит как дерево, внешний, здание,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F7AA920D-0D6C-437F-B8C0-BF85F88D62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9"/>
          <a:stretch/>
        </p:blipFill>
        <p:spPr>
          <a:xfrm>
            <a:off x="5331782" y="972870"/>
            <a:ext cx="6444859" cy="4912260"/>
          </a:xfrm>
          <a:prstGeom prst="rect">
            <a:avLst/>
          </a:prstGeom>
          <a:ln w="107950" cap="rnd" cmpd="sng">
            <a:solidFill>
              <a:srgbClr val="1F96AC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444859"/>
                      <a:gd name="connsiteY0" fmla="*/ 0 h 4912260"/>
                      <a:gd name="connsiteX1" fmla="*/ 6444859 w 6444859"/>
                      <a:gd name="connsiteY1" fmla="*/ 0 h 4912260"/>
                      <a:gd name="connsiteX2" fmla="*/ 6444859 w 6444859"/>
                      <a:gd name="connsiteY2" fmla="*/ 4912260 h 4912260"/>
                      <a:gd name="connsiteX3" fmla="*/ 0 w 6444859"/>
                      <a:gd name="connsiteY3" fmla="*/ 4912260 h 4912260"/>
                      <a:gd name="connsiteX4" fmla="*/ 0 w 6444859"/>
                      <a:gd name="connsiteY4" fmla="*/ 0 h 4912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44859" h="4912260" fill="none" extrusionOk="0">
                        <a:moveTo>
                          <a:pt x="0" y="0"/>
                        </a:moveTo>
                        <a:cubicBezTo>
                          <a:pt x="734430" y="-49533"/>
                          <a:pt x="3981651" y="-14809"/>
                          <a:pt x="6444859" y="0"/>
                        </a:cubicBezTo>
                        <a:cubicBezTo>
                          <a:pt x="6532498" y="974329"/>
                          <a:pt x="6372180" y="3211432"/>
                          <a:pt x="6444859" y="4912260"/>
                        </a:cubicBezTo>
                        <a:cubicBezTo>
                          <a:pt x="4585920" y="4864029"/>
                          <a:pt x="2345218" y="4996715"/>
                          <a:pt x="0" y="4912260"/>
                        </a:cubicBezTo>
                        <a:cubicBezTo>
                          <a:pt x="-38581" y="4398016"/>
                          <a:pt x="63341" y="1041705"/>
                          <a:pt x="0" y="0"/>
                        </a:cubicBezTo>
                        <a:close/>
                      </a:path>
                      <a:path w="6444859" h="4912260" stroke="0" extrusionOk="0">
                        <a:moveTo>
                          <a:pt x="0" y="0"/>
                        </a:moveTo>
                        <a:cubicBezTo>
                          <a:pt x="1991778" y="118645"/>
                          <a:pt x="4929361" y="116012"/>
                          <a:pt x="6444859" y="0"/>
                        </a:cubicBezTo>
                        <a:cubicBezTo>
                          <a:pt x="6311977" y="988648"/>
                          <a:pt x="6529810" y="2489428"/>
                          <a:pt x="6444859" y="4912260"/>
                        </a:cubicBezTo>
                        <a:cubicBezTo>
                          <a:pt x="5660141" y="5046860"/>
                          <a:pt x="837102" y="4755064"/>
                          <a:pt x="0" y="4912260"/>
                        </a:cubicBezTo>
                        <a:cubicBezTo>
                          <a:pt x="-20187" y="3118683"/>
                          <a:pt x="-152480" y="67066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94A865-0E51-4735-8216-D0A9183608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525" y="6357809"/>
            <a:ext cx="321304" cy="32130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AA6B4A-60A8-49FD-9C4C-ABA216DA36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975" y="6357809"/>
            <a:ext cx="375569" cy="29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58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36550" y="6142986"/>
            <a:ext cx="11518900" cy="0"/>
          </a:xfrm>
          <a:prstGeom prst="line">
            <a:avLst/>
          </a:prstGeom>
          <a:ln w="34925">
            <a:solidFill>
              <a:srgbClr val="1F9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31" y="6358193"/>
            <a:ext cx="321304" cy="3213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48235" y="6391421"/>
            <a:ext cx="222394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200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www.firstschool.sugomak.ru</a:t>
            </a:r>
            <a:endParaRPr lang="ru-RU" sz="1200" dirty="0">
              <a:solidFill>
                <a:srgbClr val="1F96A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649" y="6369269"/>
            <a:ext cx="375569" cy="2991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54218" y="6391420"/>
            <a:ext cx="190308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200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vk.com/school1kyshtym</a:t>
            </a:r>
            <a:endParaRPr lang="ru-RU" sz="1200" dirty="0">
              <a:solidFill>
                <a:srgbClr val="1F96A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24053" y="6334178"/>
            <a:ext cx="3599191" cy="369332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algn="ctr"/>
            <a:r>
              <a:rPr lang="ru-RU" b="1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МОУ «СОШ №1» г. Кыштыма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1422B6E-52AC-4AB2-88A7-461303AF689F}"/>
              </a:ext>
            </a:extLst>
          </p:cNvPr>
          <p:cNvSpPr txBox="1"/>
          <p:nvPr/>
        </p:nvSpPr>
        <p:spPr>
          <a:xfrm>
            <a:off x="336550" y="411713"/>
            <a:ext cx="8372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Программа воспитания  включает четыре раздела: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DA39A29-22A1-4458-8263-33557EB9EB44}"/>
              </a:ext>
            </a:extLst>
          </p:cNvPr>
          <p:cNvSpPr/>
          <p:nvPr/>
        </p:nvSpPr>
        <p:spPr>
          <a:xfrm>
            <a:off x="1214584" y="2284057"/>
            <a:ext cx="1077218" cy="1077218"/>
          </a:xfrm>
          <a:prstGeom prst="roundRect">
            <a:avLst/>
          </a:prstGeom>
          <a:solidFill>
            <a:srgbClr val="1F9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BA7B347F-4045-4055-9816-669C156ACDAE}"/>
              </a:ext>
            </a:extLst>
          </p:cNvPr>
          <p:cNvSpPr/>
          <p:nvPr/>
        </p:nvSpPr>
        <p:spPr>
          <a:xfrm>
            <a:off x="4170010" y="2284057"/>
            <a:ext cx="1077218" cy="1077218"/>
          </a:xfrm>
          <a:prstGeom prst="roundRect">
            <a:avLst/>
          </a:prstGeom>
          <a:solidFill>
            <a:srgbClr val="1F9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0F8FF9CE-B0BE-4F63-BAFD-BFA9C35F430D}"/>
              </a:ext>
            </a:extLst>
          </p:cNvPr>
          <p:cNvSpPr/>
          <p:nvPr/>
        </p:nvSpPr>
        <p:spPr>
          <a:xfrm>
            <a:off x="7146752" y="2284057"/>
            <a:ext cx="1077218" cy="1077218"/>
          </a:xfrm>
          <a:prstGeom prst="roundRect">
            <a:avLst/>
          </a:prstGeom>
          <a:solidFill>
            <a:srgbClr val="1F9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DFE19B38-CDE6-4D02-843D-B02A396E05A3}"/>
              </a:ext>
            </a:extLst>
          </p:cNvPr>
          <p:cNvSpPr/>
          <p:nvPr/>
        </p:nvSpPr>
        <p:spPr>
          <a:xfrm>
            <a:off x="10112835" y="2265615"/>
            <a:ext cx="1077218" cy="1077218"/>
          </a:xfrm>
          <a:prstGeom prst="roundRect">
            <a:avLst/>
          </a:prstGeom>
          <a:solidFill>
            <a:srgbClr val="1F9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FFD6637-C09B-4C6C-B05A-562C5CDE3A90}"/>
              </a:ext>
            </a:extLst>
          </p:cNvPr>
          <p:cNvSpPr txBox="1"/>
          <p:nvPr/>
        </p:nvSpPr>
        <p:spPr>
          <a:xfrm>
            <a:off x="1434851" y="2284057"/>
            <a:ext cx="6272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rgbClr val="F1F1F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A5D0FE3-C6D4-4DCC-AD48-020A94D1D9EA}"/>
              </a:ext>
            </a:extLst>
          </p:cNvPr>
          <p:cNvSpPr txBox="1"/>
          <p:nvPr/>
        </p:nvSpPr>
        <p:spPr>
          <a:xfrm>
            <a:off x="7371737" y="2284057"/>
            <a:ext cx="6272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rgbClr val="F1F1F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0BCFF0D-141B-4E6D-ACF7-322BB14729F1}"/>
              </a:ext>
            </a:extLst>
          </p:cNvPr>
          <p:cNvSpPr txBox="1"/>
          <p:nvPr/>
        </p:nvSpPr>
        <p:spPr>
          <a:xfrm>
            <a:off x="4394995" y="2284057"/>
            <a:ext cx="6272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rgbClr val="F1F1F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8EABFCC-006A-4A58-95A9-75CBEA2EC8F3}"/>
              </a:ext>
            </a:extLst>
          </p:cNvPr>
          <p:cNvSpPr txBox="1"/>
          <p:nvPr/>
        </p:nvSpPr>
        <p:spPr>
          <a:xfrm>
            <a:off x="10337820" y="2284057"/>
            <a:ext cx="6272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rgbClr val="F1F1F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52" name="object 27">
            <a:extLst>
              <a:ext uri="{FF2B5EF4-FFF2-40B4-BE49-F238E27FC236}">
                <a16:creationId xmlns:a16="http://schemas.microsoft.com/office/drawing/2014/main" id="{0977DBF4-C43A-46A6-A493-54323422D9C5}"/>
              </a:ext>
            </a:extLst>
          </p:cNvPr>
          <p:cNvSpPr txBox="1"/>
          <p:nvPr/>
        </p:nvSpPr>
        <p:spPr>
          <a:xfrm>
            <a:off x="-445339" y="4013448"/>
            <a:ext cx="4387627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3400" marR="619125" algn="ctr">
              <a:lnSpc>
                <a:spcPct val="100000"/>
              </a:lnSpc>
              <a:spcBef>
                <a:spcPts val="105"/>
              </a:spcBef>
            </a:pPr>
            <a:r>
              <a:rPr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Особенности</a:t>
            </a:r>
            <a:r>
              <a:rPr sz="2000" spc="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организуемого</a:t>
            </a:r>
            <a:r>
              <a:rPr sz="2000" spc="-1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spc="-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школе</a:t>
            </a:r>
            <a:r>
              <a:rPr sz="2000" spc="-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воспитательного</a:t>
            </a:r>
            <a:r>
              <a:rPr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spc="-6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процесса</a:t>
            </a:r>
            <a:endParaRPr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object 28">
            <a:extLst>
              <a:ext uri="{FF2B5EF4-FFF2-40B4-BE49-F238E27FC236}">
                <a16:creationId xmlns:a16="http://schemas.microsoft.com/office/drawing/2014/main" id="{7A825FA3-B449-4552-8B89-A2E93A374CFF}"/>
              </a:ext>
            </a:extLst>
          </p:cNvPr>
          <p:cNvSpPr txBox="1"/>
          <p:nvPr/>
        </p:nvSpPr>
        <p:spPr>
          <a:xfrm>
            <a:off x="3458554" y="4277136"/>
            <a:ext cx="249491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indent="33338" algn="ctr">
              <a:lnSpc>
                <a:spcPct val="100000"/>
              </a:lnSpc>
              <a:spcBef>
                <a:spcPts val="105"/>
              </a:spcBef>
            </a:pPr>
            <a:r>
              <a:rPr sz="2000" spc="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Цель</a:t>
            </a:r>
            <a:r>
              <a:rPr sz="2000" spc="-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</a:t>
            </a:r>
            <a:r>
              <a:rPr sz="2000" spc="-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задачи</a:t>
            </a:r>
            <a:r>
              <a:rPr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spc="-6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воспитания</a:t>
            </a:r>
            <a:endParaRPr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object 29">
            <a:extLst>
              <a:ext uri="{FF2B5EF4-FFF2-40B4-BE49-F238E27FC236}">
                <a16:creationId xmlns:a16="http://schemas.microsoft.com/office/drawing/2014/main" id="{37D78EFD-0885-4774-95C9-1D12D4004CC4}"/>
              </a:ext>
            </a:extLst>
          </p:cNvPr>
          <p:cNvSpPr txBox="1"/>
          <p:nvPr/>
        </p:nvSpPr>
        <p:spPr>
          <a:xfrm>
            <a:off x="6485443" y="4164232"/>
            <a:ext cx="2420620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algn="ctr">
              <a:lnSpc>
                <a:spcPct val="100000"/>
              </a:lnSpc>
              <a:spcBef>
                <a:spcPts val="105"/>
              </a:spcBef>
            </a:pPr>
            <a:r>
              <a:rPr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Виды</a:t>
            </a:r>
            <a:r>
              <a:rPr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sz="2000" spc="-114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формы </a:t>
            </a:r>
            <a:r>
              <a:rPr sz="2000" spc="-6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spc="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</a:t>
            </a:r>
            <a:r>
              <a:rPr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содержание</a:t>
            </a:r>
            <a:r>
              <a:rPr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spc="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деятельности</a:t>
            </a:r>
            <a:endParaRPr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object 30">
            <a:extLst>
              <a:ext uri="{FF2B5EF4-FFF2-40B4-BE49-F238E27FC236}">
                <a16:creationId xmlns:a16="http://schemas.microsoft.com/office/drawing/2014/main" id="{6C0DCBFA-28C1-4EC7-9A57-CA6B6D691CD5}"/>
              </a:ext>
            </a:extLst>
          </p:cNvPr>
          <p:cNvSpPr txBox="1"/>
          <p:nvPr/>
        </p:nvSpPr>
        <p:spPr>
          <a:xfrm>
            <a:off x="9336994" y="3850302"/>
            <a:ext cx="2628900" cy="15523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6540" marR="245745" indent="-1270" algn="ctr">
              <a:lnSpc>
                <a:spcPct val="100000"/>
              </a:lnSpc>
              <a:spcBef>
                <a:spcPts val="105"/>
              </a:spcBef>
            </a:pPr>
            <a:r>
              <a:rPr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Основные</a:t>
            </a:r>
            <a:r>
              <a:rPr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spc="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</a:t>
            </a:r>
            <a:r>
              <a:rPr sz="2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</a:t>
            </a:r>
            <a:r>
              <a:rPr sz="2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</a:t>
            </a:r>
            <a:r>
              <a:rPr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рав</a:t>
            </a:r>
            <a:r>
              <a:rPr sz="2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</a:t>
            </a:r>
            <a:r>
              <a:rPr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</a:t>
            </a:r>
            <a:r>
              <a:rPr sz="2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ни</a:t>
            </a:r>
            <a:r>
              <a:rPr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  самоанализа</a:t>
            </a: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2000" spc="-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</a:t>
            </a:r>
            <a:r>
              <a:rPr sz="2000" spc="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</a:t>
            </a:r>
            <a:r>
              <a:rPr sz="2000" spc="-1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пи</a:t>
            </a:r>
            <a:r>
              <a:rPr sz="2000" spc="1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</a:t>
            </a:r>
            <a:r>
              <a:rPr sz="2000" spc="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</a:t>
            </a:r>
            <a:r>
              <a:rPr sz="2000" spc="1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</a:t>
            </a:r>
            <a:r>
              <a:rPr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</a:t>
            </a:r>
            <a:r>
              <a:rPr sz="2000" spc="-1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</a:t>
            </a:r>
            <a:r>
              <a:rPr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ьн</a:t>
            </a:r>
            <a:r>
              <a:rPr sz="2000" spc="-2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</a:t>
            </a:r>
            <a:r>
              <a:rPr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й</a:t>
            </a:r>
            <a:r>
              <a:rPr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sz="2000" spc="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работы</a:t>
            </a:r>
            <a:endParaRPr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16382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36550" y="6142986"/>
            <a:ext cx="11518900" cy="0"/>
          </a:xfrm>
          <a:prstGeom prst="line">
            <a:avLst/>
          </a:prstGeom>
          <a:ln w="34925">
            <a:solidFill>
              <a:srgbClr val="1F9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31" y="6358193"/>
            <a:ext cx="321304" cy="3213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48235" y="6391421"/>
            <a:ext cx="222394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200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www.firstschool.sugomak.ru</a:t>
            </a:r>
            <a:endParaRPr lang="ru-RU" sz="1200" dirty="0">
              <a:solidFill>
                <a:srgbClr val="1F96A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649" y="6369269"/>
            <a:ext cx="375569" cy="2991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54218" y="6391420"/>
            <a:ext cx="190308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200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vk.com/school1kyshtym</a:t>
            </a:r>
            <a:endParaRPr lang="ru-RU" sz="1200" dirty="0">
              <a:solidFill>
                <a:srgbClr val="1F96A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24053" y="6334178"/>
            <a:ext cx="3599191" cy="369332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algn="ctr"/>
            <a:r>
              <a:rPr lang="ru-RU" b="1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МОУ «СОШ №1» г. Кыштыма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33CAD7-F2C6-4F27-9F77-3C11E6E2C659}"/>
              </a:ext>
            </a:extLst>
          </p:cNvPr>
          <p:cNvSpPr txBox="1"/>
          <p:nvPr/>
        </p:nvSpPr>
        <p:spPr>
          <a:xfrm>
            <a:off x="5148739" y="195547"/>
            <a:ext cx="1894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Цель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5F8F2C-819E-4D12-ADEA-32224415AA45}"/>
              </a:ext>
            </a:extLst>
          </p:cNvPr>
          <p:cNvSpPr txBox="1"/>
          <p:nvPr/>
        </p:nvSpPr>
        <p:spPr>
          <a:xfrm>
            <a:off x="538188" y="1199297"/>
            <a:ext cx="111709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Цель воспитания</a:t>
            </a:r>
            <a:r>
              <a:rPr lang="ru-R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 МОУ «СОШ №1» г. Кыштыма – личностное развитие  школьников, проявляющееся: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FEFB7D-BF40-4CFA-ACAE-23CCD096A874}"/>
              </a:ext>
            </a:extLst>
          </p:cNvPr>
          <p:cNvSpPr txBox="1"/>
          <p:nvPr/>
        </p:nvSpPr>
        <p:spPr>
          <a:xfrm>
            <a:off x="836442" y="2233872"/>
            <a:ext cx="10519115" cy="4434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6870" marR="5080" indent="-344805" algn="just">
              <a:lnSpc>
                <a:spcPct val="120000"/>
              </a:lnSpc>
              <a:spcBef>
                <a:spcPts val="100"/>
              </a:spcBef>
              <a:spcAft>
                <a:spcPts val="1200"/>
              </a:spcAft>
              <a:buClr>
                <a:srgbClr val="1F96AC"/>
              </a:buClr>
              <a:buAutoNum type="arabicPeriod"/>
            </a:pP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</a:t>
            </a:r>
            <a:r>
              <a:rPr lang="ru-RU" sz="20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усвоении </a:t>
            </a:r>
            <a:r>
              <a:rPr lang="ru-RU" sz="2000" spc="-1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ими </a:t>
            </a:r>
            <a:r>
              <a:rPr lang="ru-RU" sz="20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знаний 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основных </a:t>
            </a:r>
            <a:r>
              <a:rPr lang="ru-RU" sz="20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норм, </a:t>
            </a:r>
            <a:r>
              <a:rPr lang="ru-RU" sz="2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которые 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общество </a:t>
            </a:r>
            <a:r>
              <a:rPr lang="ru-RU" sz="2000" spc="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выработало </a:t>
            </a:r>
            <a:r>
              <a:rPr lang="ru-RU" sz="20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основе </a:t>
            </a:r>
            <a:r>
              <a:rPr lang="ru-RU" sz="20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этих ценностей </a:t>
            </a:r>
            <a:r>
              <a:rPr lang="ru-RU" sz="2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(то </a:t>
            </a:r>
            <a:r>
              <a:rPr lang="ru-RU" sz="20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есть, 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</a:t>
            </a:r>
            <a:r>
              <a:rPr lang="ru-RU" sz="20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усвоении 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ими социально-значимых</a:t>
            </a:r>
            <a:r>
              <a:rPr lang="ru-RU" sz="2000" spc="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знаний);</a:t>
            </a:r>
          </a:p>
          <a:p>
            <a:pPr marL="356870" marR="5080" indent="-344805" algn="just">
              <a:lnSpc>
                <a:spcPct val="120000"/>
              </a:lnSpc>
              <a:spcBef>
                <a:spcPts val="100"/>
              </a:spcBef>
              <a:spcAft>
                <a:spcPts val="1200"/>
              </a:spcAft>
              <a:buClr>
                <a:srgbClr val="1F96AC"/>
              </a:buClr>
              <a:buAutoNum type="arabicPeriod"/>
            </a:pPr>
            <a:r>
              <a:rPr lang="ru-RU" sz="20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	</a:t>
            </a:r>
            <a:r>
              <a:rPr lang="ru-RU" sz="2000" spc="-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азвитии	</a:t>
            </a:r>
            <a:r>
              <a:rPr lang="ru-RU" sz="2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	</a:t>
            </a:r>
            <a:r>
              <a:rPr lang="ru-RU" sz="20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</a:t>
            </a:r>
            <a:r>
              <a:rPr lang="ru-RU" sz="2000" spc="-1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</a:t>
            </a:r>
            <a:r>
              <a:rPr lang="ru-RU" sz="20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итивны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	о</a:t>
            </a:r>
            <a:r>
              <a:rPr lang="ru-RU" sz="2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</a:t>
            </a:r>
            <a:r>
              <a:rPr lang="ru-RU" sz="20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ношен</a:t>
            </a:r>
            <a:r>
              <a:rPr lang="ru-RU" sz="2000" spc="-1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й	к	</a:t>
            </a:r>
            <a:r>
              <a:rPr lang="ru-RU" sz="20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</a:t>
            </a:r>
            <a:r>
              <a:rPr lang="ru-RU" sz="2000" spc="-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 общественным	</a:t>
            </a:r>
            <a:r>
              <a:rPr lang="ru-RU" sz="20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ценностям	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(то	есть	в	</a:t>
            </a:r>
            <a:r>
              <a:rPr lang="ru-RU" sz="20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развитии социально-значимых</a:t>
            </a:r>
            <a:r>
              <a:rPr lang="ru-RU" sz="2000" spc="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отношений);</a:t>
            </a:r>
          </a:p>
          <a:p>
            <a:pPr marL="356870" marR="5080" indent="-344805" algn="just">
              <a:lnSpc>
                <a:spcPct val="120000"/>
              </a:lnSpc>
              <a:spcBef>
                <a:spcPts val="100"/>
              </a:spcBef>
              <a:spcAft>
                <a:spcPts val="1200"/>
              </a:spcAft>
              <a:buClr>
                <a:srgbClr val="1F96AC"/>
              </a:buClr>
              <a:buAutoNum type="arabicPeriod"/>
            </a:pP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</a:t>
            </a:r>
            <a:r>
              <a:rPr lang="ru-RU" sz="2000" spc="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приобретении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ими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соответствующего</a:t>
            </a:r>
            <a:r>
              <a:rPr lang="ru-RU" sz="2000" spc="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этим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ценностям </a:t>
            </a:r>
            <a:r>
              <a:rPr lang="ru-RU" sz="20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опыта</a:t>
            </a:r>
            <a:r>
              <a:rPr lang="ru-RU" sz="2000" spc="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поведения,</a:t>
            </a:r>
            <a:r>
              <a:rPr lang="ru-RU" sz="20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опыта</a:t>
            </a:r>
            <a:r>
              <a:rPr lang="ru-RU" sz="2000" spc="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применения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сформированных 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знаний 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отношений </a:t>
            </a:r>
            <a:r>
              <a:rPr lang="ru-RU" sz="20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практике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(то есть в </a:t>
            </a:r>
            <a:r>
              <a:rPr lang="ru-RU" sz="20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приобретении 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ими 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опыта осуществления</a:t>
            </a:r>
            <a:r>
              <a:rPr lang="ru-RU" sz="2000" spc="-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социально-значимых</a:t>
            </a:r>
            <a:r>
              <a:rPr lang="ru-RU" sz="2000" spc="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дел).</a:t>
            </a:r>
          </a:p>
          <a:p>
            <a:pPr marL="356870" marR="5080" indent="-344805" algn="just">
              <a:spcBef>
                <a:spcPts val="100"/>
              </a:spcBef>
              <a:buFontTx/>
              <a:buAutoNum type="arabicPeriod"/>
            </a:pPr>
            <a:endParaRPr lang="ru-R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56870" marR="5080" indent="-344805" algn="just">
              <a:spcBef>
                <a:spcPts val="100"/>
              </a:spcBef>
              <a:buFontTx/>
              <a:buAutoNum type="arabicPeriod"/>
            </a:pPr>
            <a:endParaRPr lang="ru-RU" sz="1800" dirty="0">
              <a:latin typeface="Times New Roman"/>
              <a:cs typeface="Times New Roman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100"/>
              </a:spcBef>
              <a:buAutoNum type="arabicPeriod"/>
            </a:pPr>
            <a:endParaRPr lang="ru-RU"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000321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36550" y="6142986"/>
            <a:ext cx="11518900" cy="0"/>
          </a:xfrm>
          <a:prstGeom prst="line">
            <a:avLst/>
          </a:prstGeom>
          <a:ln w="34925">
            <a:solidFill>
              <a:srgbClr val="1F9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31" y="6358193"/>
            <a:ext cx="321304" cy="3213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48235" y="6391421"/>
            <a:ext cx="222394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200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www.firstschool.sugomak.ru</a:t>
            </a:r>
            <a:endParaRPr lang="ru-RU" sz="1200" dirty="0">
              <a:solidFill>
                <a:srgbClr val="1F96A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649" y="6369269"/>
            <a:ext cx="375569" cy="2991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54218" y="6391420"/>
            <a:ext cx="190308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200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vk.com/school1kyshtym</a:t>
            </a:r>
            <a:endParaRPr lang="ru-RU" sz="1200" dirty="0">
              <a:solidFill>
                <a:srgbClr val="1F96A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24053" y="6334178"/>
            <a:ext cx="3599191" cy="369332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algn="ctr"/>
            <a:r>
              <a:rPr lang="ru-RU" b="1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МОУ «СОШ №1» г. Кыштыма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674DB7-1061-458A-AE06-80C61E746F3B}"/>
              </a:ext>
            </a:extLst>
          </p:cNvPr>
          <p:cNvSpPr txBox="1"/>
          <p:nvPr/>
        </p:nvSpPr>
        <p:spPr>
          <a:xfrm>
            <a:off x="2396277" y="189580"/>
            <a:ext cx="7454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Целевые приоритеты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6C055BF4-31D4-4A59-94B4-4664F04603A1}"/>
              </a:ext>
            </a:extLst>
          </p:cNvPr>
          <p:cNvSpPr/>
          <p:nvPr/>
        </p:nvSpPr>
        <p:spPr>
          <a:xfrm>
            <a:off x="433353" y="1106362"/>
            <a:ext cx="1532610" cy="1532610"/>
          </a:xfrm>
          <a:prstGeom prst="ellipse">
            <a:avLst/>
          </a:prstGeom>
          <a:solidFill>
            <a:srgbClr val="1F9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CC0BA8-6578-4789-AA2F-64C60A79A06E}"/>
              </a:ext>
            </a:extLst>
          </p:cNvPr>
          <p:cNvSpPr txBox="1"/>
          <p:nvPr/>
        </p:nvSpPr>
        <p:spPr>
          <a:xfrm>
            <a:off x="810989" y="1244945"/>
            <a:ext cx="453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1F1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88024C40-4C8B-4132-ACC7-38A758660634}"/>
              </a:ext>
            </a:extLst>
          </p:cNvPr>
          <p:cNvSpPr/>
          <p:nvPr/>
        </p:nvSpPr>
        <p:spPr>
          <a:xfrm>
            <a:off x="489082" y="1164128"/>
            <a:ext cx="1428073" cy="1428073"/>
          </a:xfrm>
          <a:prstGeom prst="ellipse">
            <a:avLst/>
          </a:prstGeom>
          <a:noFill/>
          <a:ln w="28575">
            <a:solidFill>
              <a:srgbClr val="F1F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F845227-1DAA-4B3F-9644-BBF6D3230B6E}"/>
              </a:ext>
            </a:extLst>
          </p:cNvPr>
          <p:cNvSpPr/>
          <p:nvPr/>
        </p:nvSpPr>
        <p:spPr>
          <a:xfrm>
            <a:off x="433351" y="2754151"/>
            <a:ext cx="1532610" cy="1532610"/>
          </a:xfrm>
          <a:prstGeom prst="ellipse">
            <a:avLst/>
          </a:prstGeom>
          <a:solidFill>
            <a:srgbClr val="1F9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7164DF-204A-4DE3-8503-60E462ED2F60}"/>
              </a:ext>
            </a:extLst>
          </p:cNvPr>
          <p:cNvSpPr txBox="1"/>
          <p:nvPr/>
        </p:nvSpPr>
        <p:spPr>
          <a:xfrm>
            <a:off x="797111" y="2910833"/>
            <a:ext cx="453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1F1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53170B73-7247-4EE0-A5D3-194EF85F4722}"/>
              </a:ext>
            </a:extLst>
          </p:cNvPr>
          <p:cNvSpPr/>
          <p:nvPr/>
        </p:nvSpPr>
        <p:spPr>
          <a:xfrm>
            <a:off x="489080" y="2811917"/>
            <a:ext cx="1428073" cy="1428073"/>
          </a:xfrm>
          <a:prstGeom prst="ellipse">
            <a:avLst/>
          </a:prstGeom>
          <a:noFill/>
          <a:ln w="28575">
            <a:solidFill>
              <a:srgbClr val="F1F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C837E138-4C64-41CD-91C6-644B451800D1}"/>
              </a:ext>
            </a:extLst>
          </p:cNvPr>
          <p:cNvSpPr/>
          <p:nvPr/>
        </p:nvSpPr>
        <p:spPr>
          <a:xfrm>
            <a:off x="433351" y="4449478"/>
            <a:ext cx="1532610" cy="1532610"/>
          </a:xfrm>
          <a:prstGeom prst="ellipse">
            <a:avLst/>
          </a:prstGeom>
          <a:solidFill>
            <a:srgbClr val="1F9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2D87B8-C370-4DC3-8C74-D50C97091734}"/>
              </a:ext>
            </a:extLst>
          </p:cNvPr>
          <p:cNvSpPr txBox="1"/>
          <p:nvPr/>
        </p:nvSpPr>
        <p:spPr>
          <a:xfrm>
            <a:off x="810989" y="4607243"/>
            <a:ext cx="453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1F1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43B8B939-891D-4318-8FD9-69E27ECFA319}"/>
              </a:ext>
            </a:extLst>
          </p:cNvPr>
          <p:cNvSpPr/>
          <p:nvPr/>
        </p:nvSpPr>
        <p:spPr>
          <a:xfrm>
            <a:off x="489080" y="4507244"/>
            <a:ext cx="1428073" cy="1428073"/>
          </a:xfrm>
          <a:prstGeom prst="ellipse">
            <a:avLst/>
          </a:prstGeom>
          <a:noFill/>
          <a:ln w="28575">
            <a:solidFill>
              <a:srgbClr val="F1F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DF8D0A-E554-4817-9A35-56941BF492D6}"/>
              </a:ext>
            </a:extLst>
          </p:cNvPr>
          <p:cNvSpPr txBox="1"/>
          <p:nvPr/>
        </p:nvSpPr>
        <p:spPr>
          <a:xfrm>
            <a:off x="2158851" y="1105999"/>
            <a:ext cx="74547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7780">
              <a:lnSpc>
                <a:spcPct val="100000"/>
              </a:lnSpc>
              <a:spcBef>
                <a:spcPts val="100"/>
              </a:spcBef>
            </a:pPr>
            <a:r>
              <a:rPr lang="ru-RU" sz="20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УРОВЕНЬ 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НАЧАЛЬНОГО </a:t>
            </a:r>
            <a:r>
              <a:rPr lang="ru-RU" sz="2000" spc="-5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ОБЩЕГО</a:t>
            </a:r>
            <a:r>
              <a:rPr lang="ru-RU" sz="2000" spc="-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ОБРАЗОВАНИЯ</a:t>
            </a:r>
            <a:endParaRPr lang="ru-R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EBF175-E176-4388-A02B-7487B8019CAA}"/>
              </a:ext>
            </a:extLst>
          </p:cNvPr>
          <p:cNvSpPr txBox="1"/>
          <p:nvPr/>
        </p:nvSpPr>
        <p:spPr>
          <a:xfrm>
            <a:off x="2158851" y="1484363"/>
            <a:ext cx="96616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tabLst>
                <a:tab pos="930275" algn="l"/>
              </a:tabLst>
            </a:pPr>
            <a:r>
              <a:rPr lang="ru-R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</a:t>
            </a: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8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воспитании обучающихся младшего</a:t>
            </a:r>
            <a:r>
              <a:rPr lang="ru-RU" sz="1800" spc="3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школьного</a:t>
            </a:r>
            <a:r>
              <a:rPr lang="ru-RU" sz="1800" spc="3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8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возраста</a:t>
            </a:r>
            <a:r>
              <a:rPr lang="ru-RU" sz="1800" spc="3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таким </a:t>
            </a:r>
            <a:r>
              <a:rPr lang="ru-RU" sz="18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целевым</a:t>
            </a:r>
            <a:r>
              <a:rPr lang="ru-R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приоритетом</a:t>
            </a:r>
            <a:r>
              <a:rPr lang="ru-RU" sz="1800" spc="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8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является </a:t>
            </a:r>
            <a:r>
              <a:rPr lang="ru-R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8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создание </a:t>
            </a:r>
            <a:r>
              <a:rPr lang="ru-R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благоприятных </a:t>
            </a:r>
            <a:r>
              <a:rPr lang="ru-RU" sz="18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условий </a:t>
            </a:r>
            <a:r>
              <a:rPr lang="ru-R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</a:t>
            </a:r>
            <a:r>
              <a:rPr lang="ru-RU" sz="1800" spc="-5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8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усвоения</a:t>
            </a:r>
            <a:r>
              <a:rPr lang="ru-R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обучающимися социально- </a:t>
            </a:r>
            <a:r>
              <a:rPr lang="ru-RU" sz="1800" spc="-5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8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значимых знаний </a:t>
            </a:r>
            <a:r>
              <a:rPr lang="ru-R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ru-RU" sz="18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знаний основных </a:t>
            </a:r>
            <a:r>
              <a:rPr lang="ru-R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норм</a:t>
            </a:r>
            <a:r>
              <a:rPr lang="ru-RU" sz="1800" spc="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</a:t>
            </a:r>
            <a:r>
              <a:rPr lang="ru-RU" sz="1800" spc="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традиций</a:t>
            </a:r>
            <a:r>
              <a:rPr lang="ru-RU" sz="1800" spc="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8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того</a:t>
            </a:r>
            <a:r>
              <a:rPr lang="ru-R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8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общества,</a:t>
            </a:r>
            <a:r>
              <a:rPr lang="ru-R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 </a:t>
            </a:r>
            <a:r>
              <a:rPr lang="ru-RU" sz="1800" spc="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котором</a:t>
            </a:r>
            <a:r>
              <a:rPr lang="ru-RU" sz="18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они</a:t>
            </a:r>
            <a:r>
              <a:rPr lang="ru-RU" sz="1800" spc="-1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живут.</a:t>
            </a:r>
            <a:endParaRPr lang="ru-RU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424D5A-87D4-4D60-853C-D09BEC406501}"/>
              </a:ext>
            </a:extLst>
          </p:cNvPr>
          <p:cNvSpPr txBox="1"/>
          <p:nvPr/>
        </p:nvSpPr>
        <p:spPr>
          <a:xfrm>
            <a:off x="2158851" y="2733070"/>
            <a:ext cx="74547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7780">
              <a:lnSpc>
                <a:spcPct val="100000"/>
              </a:lnSpc>
              <a:spcBef>
                <a:spcPts val="100"/>
              </a:spcBef>
            </a:pPr>
            <a:r>
              <a:rPr lang="ru-RU" sz="20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УРОВЕНЬ ОСНОВНОГО  ОБЩЕГО ОБРАЗОВАНИЯ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F46D6F-95EB-493D-A511-27A8C35F3C18}"/>
              </a:ext>
            </a:extLst>
          </p:cNvPr>
          <p:cNvSpPr txBox="1"/>
          <p:nvPr/>
        </p:nvSpPr>
        <p:spPr>
          <a:xfrm>
            <a:off x="2158851" y="3163757"/>
            <a:ext cx="9661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tabLst>
                <a:tab pos="930275" algn="l"/>
              </a:tabLst>
            </a:pPr>
            <a:r>
              <a:rPr lang="ru-R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воспитании детей подросткового возраста таким приоритетом является создание благоприятных условий для развития социально значимых отношений школьников, и, прежде всего, ценностных отношений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D0D899-F560-47C0-99DF-11F2A0C8EFC7}"/>
              </a:ext>
            </a:extLst>
          </p:cNvPr>
          <p:cNvSpPr txBox="1"/>
          <p:nvPr/>
        </p:nvSpPr>
        <p:spPr>
          <a:xfrm>
            <a:off x="2158851" y="4434237"/>
            <a:ext cx="74547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7780">
              <a:lnSpc>
                <a:spcPct val="100000"/>
              </a:lnSpc>
              <a:spcBef>
                <a:spcPts val="100"/>
              </a:spcBef>
            </a:pPr>
            <a:r>
              <a:rPr lang="ru-RU" sz="20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УРОВЕНЬ СРЕДНЕГО  ОБЩЕГО ОБРАЗОВАНИЯ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87488A-5DF1-4A1C-AC7C-7FFE166A6E6D}"/>
              </a:ext>
            </a:extLst>
          </p:cNvPr>
          <p:cNvSpPr txBox="1"/>
          <p:nvPr/>
        </p:nvSpPr>
        <p:spPr>
          <a:xfrm>
            <a:off x="2158851" y="4911972"/>
            <a:ext cx="9661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tabLst>
                <a:tab pos="930275" algn="l"/>
              </a:tabLst>
            </a:pPr>
            <a:r>
              <a:rPr lang="ru-R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воспитании детей юношеского возраста таким приоритетом является создание благоприятных условий для приобретения школьниками опыта осуществления социально значимых дел.</a:t>
            </a:r>
          </a:p>
        </p:txBody>
      </p:sp>
    </p:spTree>
    <p:extLst>
      <p:ext uri="{BB962C8B-B14F-4D97-AF65-F5344CB8AC3E}">
        <p14:creationId xmlns:p14="http://schemas.microsoft.com/office/powerpoint/2010/main" val="310880341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336550" y="5992511"/>
            <a:ext cx="11518900" cy="0"/>
          </a:xfrm>
          <a:prstGeom prst="line">
            <a:avLst/>
          </a:prstGeom>
          <a:ln w="34925">
            <a:solidFill>
              <a:srgbClr val="1F9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31" y="6358193"/>
            <a:ext cx="321304" cy="3213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48235" y="6391421"/>
            <a:ext cx="222394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200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www.firstschool.sugomak.ru</a:t>
            </a:r>
            <a:endParaRPr lang="ru-RU" sz="1200" dirty="0">
              <a:solidFill>
                <a:srgbClr val="1F96A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649" y="6369269"/>
            <a:ext cx="375569" cy="2991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54218" y="6391420"/>
            <a:ext cx="190308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200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vk.com/school1kyshtym</a:t>
            </a:r>
            <a:endParaRPr lang="ru-RU" sz="1200" dirty="0">
              <a:solidFill>
                <a:srgbClr val="1F96A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24053" y="6334178"/>
            <a:ext cx="3599191" cy="369332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algn="ctr"/>
            <a:r>
              <a:rPr lang="ru-RU" b="1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МОУ «СОШ №1» г. Кыштыма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82F41A2-05F2-4144-AC9B-33A5EBEF7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787" y="2621775"/>
            <a:ext cx="10515600" cy="1327128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5CE86C-63FB-4A7F-9700-2E6D8C3125D5}"/>
              </a:ext>
            </a:extLst>
          </p:cNvPr>
          <p:cNvSpPr txBox="1"/>
          <p:nvPr/>
        </p:nvSpPr>
        <p:spPr>
          <a:xfrm>
            <a:off x="640323" y="590746"/>
            <a:ext cx="6272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rgbClr val="1F96AC"/>
                </a:solidFill>
                <a:effectLst/>
                <a:uLnTx/>
                <a:uFillTx/>
                <a:latin typeface="Montserrat" panose="00000500000000000000"/>
                <a:ea typeface="+mn-ea"/>
                <a:cs typeface="+mn-cs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341E8D-1398-45F8-8B9E-08FA3E438E76}"/>
              </a:ext>
            </a:extLst>
          </p:cNvPr>
          <p:cNvSpPr txBox="1"/>
          <p:nvPr/>
        </p:nvSpPr>
        <p:spPr>
          <a:xfrm>
            <a:off x="602147" y="2677377"/>
            <a:ext cx="6272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rgbClr val="1F96AC"/>
                </a:solidFill>
                <a:effectLst/>
                <a:uLnTx/>
                <a:uFillTx/>
                <a:latin typeface="Montserrat" panose="00000500000000000000"/>
                <a:ea typeface="+mn-ea"/>
                <a:cs typeface="+mn-cs"/>
              </a:rPr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93F948-51D7-4D63-B2E7-1BF8A317658E}"/>
              </a:ext>
            </a:extLst>
          </p:cNvPr>
          <p:cNvSpPr txBox="1"/>
          <p:nvPr/>
        </p:nvSpPr>
        <p:spPr>
          <a:xfrm>
            <a:off x="594965" y="1577323"/>
            <a:ext cx="6272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rgbClr val="1F96AC"/>
                </a:solidFill>
                <a:effectLst/>
                <a:uLnTx/>
                <a:uFillTx/>
                <a:latin typeface="Montserrat" panose="00000500000000000000"/>
                <a:ea typeface="+mn-ea"/>
                <a:cs typeface="+mn-cs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41B32F-8FA2-441B-8354-26B3C9A1549A}"/>
              </a:ext>
            </a:extLst>
          </p:cNvPr>
          <p:cNvSpPr txBox="1"/>
          <p:nvPr/>
        </p:nvSpPr>
        <p:spPr>
          <a:xfrm>
            <a:off x="6353024" y="628242"/>
            <a:ext cx="6272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rgbClr val="1F96AC"/>
                </a:solidFill>
                <a:effectLst/>
                <a:uLnTx/>
                <a:uFillTx/>
                <a:latin typeface="Montserrat" panose="00000500000000000000"/>
                <a:ea typeface="+mn-ea"/>
                <a:cs typeface="+mn-cs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3AF8C0-90B2-4B37-A680-3A4702C8618B}"/>
              </a:ext>
            </a:extLst>
          </p:cNvPr>
          <p:cNvSpPr txBox="1"/>
          <p:nvPr/>
        </p:nvSpPr>
        <p:spPr>
          <a:xfrm>
            <a:off x="6400295" y="2741807"/>
            <a:ext cx="6272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rgbClr val="1F96AC"/>
                </a:solidFill>
                <a:effectLst/>
                <a:uLnTx/>
                <a:uFillTx/>
                <a:latin typeface="Montserrat" panose="00000500000000000000"/>
                <a:ea typeface="+mn-ea"/>
                <a:cs typeface="+mn-cs"/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FE9E4B-C394-4B3F-A52A-801A79AC3278}"/>
              </a:ext>
            </a:extLst>
          </p:cNvPr>
          <p:cNvSpPr txBox="1"/>
          <p:nvPr/>
        </p:nvSpPr>
        <p:spPr>
          <a:xfrm>
            <a:off x="6353023" y="1617084"/>
            <a:ext cx="6272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rgbClr val="1F96AC"/>
                </a:solidFill>
                <a:effectLst/>
                <a:uLnTx/>
                <a:uFillTx/>
                <a:latin typeface="Montserrat" panose="00000500000000000000"/>
                <a:ea typeface="+mn-ea"/>
                <a:cs typeface="+mn-cs"/>
              </a:rPr>
              <a:t>4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CF95BC34-CB24-451B-BF0D-9AB9E9F0AEC7}"/>
              </a:ext>
            </a:extLst>
          </p:cNvPr>
          <p:cNvSpPr/>
          <p:nvPr/>
        </p:nvSpPr>
        <p:spPr>
          <a:xfrm>
            <a:off x="1379578" y="661965"/>
            <a:ext cx="4253908" cy="964554"/>
          </a:xfrm>
          <a:prstGeom prst="roundRect">
            <a:avLst/>
          </a:prstGeom>
          <a:solidFill>
            <a:srgbClr val="666369">
              <a:tint val="66000"/>
              <a:satMod val="160000"/>
              <a:alpha val="1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44D44EAF-9E5A-44AA-9892-D33B7EAA86A7}"/>
              </a:ext>
            </a:extLst>
          </p:cNvPr>
          <p:cNvSpPr/>
          <p:nvPr/>
        </p:nvSpPr>
        <p:spPr>
          <a:xfrm>
            <a:off x="1374883" y="2820819"/>
            <a:ext cx="4253908" cy="964554"/>
          </a:xfrm>
          <a:prstGeom prst="roundRect">
            <a:avLst/>
          </a:prstGeom>
          <a:solidFill>
            <a:srgbClr val="666369">
              <a:tint val="66000"/>
              <a:satMod val="160000"/>
              <a:alpha val="1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BFC44158-51E0-43AE-A68A-22713ABCE7BD}"/>
              </a:ext>
            </a:extLst>
          </p:cNvPr>
          <p:cNvSpPr/>
          <p:nvPr/>
        </p:nvSpPr>
        <p:spPr>
          <a:xfrm>
            <a:off x="1374883" y="1720388"/>
            <a:ext cx="4253908" cy="964554"/>
          </a:xfrm>
          <a:prstGeom prst="roundRect">
            <a:avLst/>
          </a:prstGeom>
          <a:solidFill>
            <a:srgbClr val="666369">
              <a:tint val="66000"/>
              <a:satMod val="160000"/>
              <a:alpha val="1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446D680-0901-4F9A-9245-C7CF49C6A80E}"/>
              </a:ext>
            </a:extLst>
          </p:cNvPr>
          <p:cNvSpPr/>
          <p:nvPr/>
        </p:nvSpPr>
        <p:spPr>
          <a:xfrm>
            <a:off x="7205978" y="608148"/>
            <a:ext cx="4253908" cy="964554"/>
          </a:xfrm>
          <a:prstGeom prst="roundRect">
            <a:avLst/>
          </a:prstGeom>
          <a:solidFill>
            <a:srgbClr val="666369">
              <a:tint val="66000"/>
              <a:satMod val="160000"/>
              <a:alpha val="1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D965EA0E-B9EF-4766-B7BA-9542A8F68552}"/>
              </a:ext>
            </a:extLst>
          </p:cNvPr>
          <p:cNvSpPr/>
          <p:nvPr/>
        </p:nvSpPr>
        <p:spPr>
          <a:xfrm>
            <a:off x="7283100" y="2798169"/>
            <a:ext cx="4210400" cy="1013016"/>
          </a:xfrm>
          <a:prstGeom prst="roundRect">
            <a:avLst/>
          </a:prstGeom>
          <a:solidFill>
            <a:srgbClr val="666369">
              <a:tint val="66000"/>
              <a:satMod val="160000"/>
              <a:alpha val="1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265FBEDB-8B6D-487F-A994-92CFF340D0AC}"/>
              </a:ext>
            </a:extLst>
          </p:cNvPr>
          <p:cNvSpPr/>
          <p:nvPr/>
        </p:nvSpPr>
        <p:spPr>
          <a:xfrm>
            <a:off x="7239592" y="1721604"/>
            <a:ext cx="4253908" cy="964554"/>
          </a:xfrm>
          <a:prstGeom prst="roundRect">
            <a:avLst/>
          </a:prstGeom>
          <a:solidFill>
            <a:srgbClr val="666369">
              <a:tint val="66000"/>
              <a:satMod val="160000"/>
              <a:alpha val="1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0AC547-9007-4A1D-ADD6-7026943A011B}"/>
              </a:ext>
            </a:extLst>
          </p:cNvPr>
          <p:cNvSpPr txBox="1"/>
          <p:nvPr/>
        </p:nvSpPr>
        <p:spPr>
          <a:xfrm>
            <a:off x="1374883" y="687650"/>
            <a:ext cx="4253908" cy="1008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1F96A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реализовывать воспитательные возможности общешкольных ключевых дел, поддерживать традиции их коллективного планирования, организации, проведения и анализа в школьном сообществе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D6DD00-8E2B-4E58-89BB-B1F1163CDE3D}"/>
              </a:ext>
            </a:extLst>
          </p:cNvPr>
          <p:cNvSpPr txBox="1"/>
          <p:nvPr/>
        </p:nvSpPr>
        <p:spPr>
          <a:xfrm>
            <a:off x="7325592" y="639355"/>
            <a:ext cx="4014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>
              <a:lnSpc>
                <a:spcPct val="100000"/>
              </a:lnSpc>
              <a:spcAft>
                <a:spcPts val="0"/>
              </a:spcAft>
            </a:pPr>
            <a:r>
              <a:rPr lang="ru-RU" sz="1400" dirty="0">
                <a:solidFill>
                  <a:srgbClr val="1F96A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реализовывать потенциал классного руководства в воспитании школьников, поддерживать активное участие классных сообществ в жизни школы 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1E36A16E-E4EC-4C9A-8E92-00FBFE3CEF6C}"/>
              </a:ext>
            </a:extLst>
          </p:cNvPr>
          <p:cNvSpPr/>
          <p:nvPr/>
        </p:nvSpPr>
        <p:spPr>
          <a:xfrm>
            <a:off x="1374883" y="3990424"/>
            <a:ext cx="4253908" cy="964554"/>
          </a:xfrm>
          <a:prstGeom prst="roundRect">
            <a:avLst/>
          </a:prstGeom>
          <a:solidFill>
            <a:srgbClr val="666369">
              <a:tint val="66000"/>
              <a:satMod val="160000"/>
              <a:alpha val="1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367D4A-BFD1-4876-B4F5-A778D08578C9}"/>
              </a:ext>
            </a:extLst>
          </p:cNvPr>
          <p:cNvSpPr txBox="1"/>
          <p:nvPr/>
        </p:nvSpPr>
        <p:spPr>
          <a:xfrm>
            <a:off x="550957" y="3797162"/>
            <a:ext cx="6272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rgbClr val="1F96AC"/>
                </a:solidFill>
                <a:effectLst/>
                <a:uLnTx/>
                <a:uFillTx/>
                <a:latin typeface="Montserrat" panose="00000500000000000000"/>
                <a:ea typeface="+mn-ea"/>
                <a:cs typeface="+mn-cs"/>
              </a:rPr>
              <a:t>7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B400DE6C-FED3-41F0-A2D8-E2DFF55518AB}"/>
              </a:ext>
            </a:extLst>
          </p:cNvPr>
          <p:cNvSpPr/>
          <p:nvPr/>
        </p:nvSpPr>
        <p:spPr>
          <a:xfrm>
            <a:off x="7283099" y="4016628"/>
            <a:ext cx="4253908" cy="964554"/>
          </a:xfrm>
          <a:prstGeom prst="roundRect">
            <a:avLst/>
          </a:prstGeom>
          <a:solidFill>
            <a:srgbClr val="666369">
              <a:tint val="66000"/>
              <a:satMod val="160000"/>
              <a:alpha val="1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70F1CC1-B838-4C67-9EF4-61B79E8B8986}"/>
              </a:ext>
            </a:extLst>
          </p:cNvPr>
          <p:cNvSpPr txBox="1"/>
          <p:nvPr/>
        </p:nvSpPr>
        <p:spPr>
          <a:xfrm>
            <a:off x="6404989" y="3862711"/>
            <a:ext cx="6272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rgbClr val="1F96AC"/>
                </a:solidFill>
                <a:effectLst/>
                <a:uLnTx/>
                <a:uFillTx/>
                <a:latin typeface="Montserrat" panose="00000500000000000000"/>
                <a:ea typeface="+mn-ea"/>
                <a:cs typeface="+mn-cs"/>
              </a:rPr>
              <a:t>8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EC5363D0-D962-4C62-800C-A469A39B4EA6}"/>
              </a:ext>
            </a:extLst>
          </p:cNvPr>
          <p:cNvSpPr/>
          <p:nvPr/>
        </p:nvSpPr>
        <p:spPr>
          <a:xfrm>
            <a:off x="1411601" y="5027957"/>
            <a:ext cx="4253908" cy="964554"/>
          </a:xfrm>
          <a:prstGeom prst="roundRect">
            <a:avLst/>
          </a:prstGeom>
          <a:solidFill>
            <a:srgbClr val="666369">
              <a:tint val="66000"/>
              <a:satMod val="160000"/>
              <a:alpha val="1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1F96AC"/>
              </a:solidFill>
              <a:uLnTx/>
              <a:uFillTx/>
              <a:latin typeface="Montserrat" panose="00000800000000000000" pitchFamily="2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52475D4-199C-4FFB-A4FD-E789FD1318C1}"/>
              </a:ext>
            </a:extLst>
          </p:cNvPr>
          <p:cNvSpPr txBox="1"/>
          <p:nvPr/>
        </p:nvSpPr>
        <p:spPr>
          <a:xfrm>
            <a:off x="463048" y="4849074"/>
            <a:ext cx="6272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rgbClr val="1F96AC"/>
                </a:solidFill>
                <a:effectLst/>
                <a:uLnTx/>
                <a:uFillTx/>
                <a:latin typeface="Montserrat" panose="00000500000000000000"/>
                <a:ea typeface="+mn-ea"/>
                <a:cs typeface="+mn-cs"/>
              </a:rPr>
              <a:t>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39A8F3B-F90C-490F-9D60-8E508E323692}"/>
              </a:ext>
            </a:extLst>
          </p:cNvPr>
          <p:cNvSpPr txBox="1"/>
          <p:nvPr/>
        </p:nvSpPr>
        <p:spPr>
          <a:xfrm>
            <a:off x="321233" y="142714"/>
            <a:ext cx="9371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Задачи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B85B552-2692-4361-A31E-8F183308D3E4}"/>
              </a:ext>
            </a:extLst>
          </p:cNvPr>
          <p:cNvSpPr txBox="1"/>
          <p:nvPr/>
        </p:nvSpPr>
        <p:spPr>
          <a:xfrm>
            <a:off x="1498423" y="1735301"/>
            <a:ext cx="4006827" cy="1008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>
              <a:lnSpc>
                <a:spcPct val="85000"/>
              </a:lnSpc>
              <a:spcAft>
                <a:spcPts val="0"/>
              </a:spcAft>
            </a:pPr>
            <a:r>
              <a:rPr lang="ru-RU" sz="1400" dirty="0">
                <a:solidFill>
                  <a:srgbClr val="1F96A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вовлекать школьников в кружки, секции, иные объединения, работающие по школьным программам внеурочной деятельности, реализовывать их воспитательные возможности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2FE945E-0142-40E1-8E5B-7CBF1CAE9E31}"/>
              </a:ext>
            </a:extLst>
          </p:cNvPr>
          <p:cNvSpPr txBox="1"/>
          <p:nvPr/>
        </p:nvSpPr>
        <p:spPr>
          <a:xfrm>
            <a:off x="7406639" y="1743557"/>
            <a:ext cx="4006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>
              <a:spcAft>
                <a:spcPts val="0"/>
              </a:spcAft>
            </a:pPr>
            <a:r>
              <a:rPr lang="ru-RU" sz="1400" dirty="0">
                <a:solidFill>
                  <a:srgbClr val="1F96A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использовать в воспитании детей возможности школьного урока, поддерживать использование на уроках интерактивных форм занятий с учащимися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73F524E-827F-460E-B69A-1D94EBFCE606}"/>
              </a:ext>
            </a:extLst>
          </p:cNvPr>
          <p:cNvSpPr txBox="1"/>
          <p:nvPr/>
        </p:nvSpPr>
        <p:spPr>
          <a:xfrm>
            <a:off x="1498422" y="2872787"/>
            <a:ext cx="4006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>
              <a:spcAft>
                <a:spcPts val="0"/>
              </a:spcAft>
            </a:pPr>
            <a:r>
              <a:rPr lang="ru-RU" sz="1400" dirty="0">
                <a:solidFill>
                  <a:srgbClr val="1F96A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инициировать и поддерживать ученическое самоуправление – как на уровне школы, так и на уровне классных сообществ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74B3461-35B8-44B6-B1E4-D1F6AAFE4788}"/>
              </a:ext>
            </a:extLst>
          </p:cNvPr>
          <p:cNvSpPr txBox="1"/>
          <p:nvPr/>
        </p:nvSpPr>
        <p:spPr>
          <a:xfrm>
            <a:off x="7364939" y="2843055"/>
            <a:ext cx="3969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>
              <a:spcAft>
                <a:spcPts val="0"/>
              </a:spcAft>
            </a:pPr>
            <a:r>
              <a:rPr lang="ru-RU" sz="1400" dirty="0">
                <a:solidFill>
                  <a:srgbClr val="1F96A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поддерживать деятельность функционирующих на базе школы детских общественных объединений и организаций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081697-27CF-4D5A-AA26-52615120755D}"/>
              </a:ext>
            </a:extLst>
          </p:cNvPr>
          <p:cNvSpPr txBox="1"/>
          <p:nvPr/>
        </p:nvSpPr>
        <p:spPr>
          <a:xfrm>
            <a:off x="1498422" y="4243118"/>
            <a:ext cx="4006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>
              <a:spcAft>
                <a:spcPts val="0"/>
              </a:spcAft>
            </a:pPr>
            <a:r>
              <a:rPr lang="ru-RU" sz="1400" dirty="0">
                <a:solidFill>
                  <a:srgbClr val="1F96A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организовывать профориентационную работу со школьниками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70D8EE6-73F5-41BA-B6E3-A22CFC92DE5F}"/>
              </a:ext>
            </a:extLst>
          </p:cNvPr>
          <p:cNvSpPr txBox="1"/>
          <p:nvPr/>
        </p:nvSpPr>
        <p:spPr>
          <a:xfrm>
            <a:off x="7406639" y="4016627"/>
            <a:ext cx="4006827" cy="1008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>
              <a:lnSpc>
                <a:spcPct val="85000"/>
              </a:lnSpc>
              <a:spcAft>
                <a:spcPts val="0"/>
              </a:spcAft>
            </a:pPr>
            <a:r>
              <a:rPr lang="ru-RU" sz="1400" dirty="0">
                <a:solidFill>
                  <a:srgbClr val="1F96A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организовать работу с семьями школьников, их родителями или законными представителями, направленную на совместное решение проблем личностного развития детей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C534160-A28D-45EC-8BB6-4977B16A5ABE}"/>
              </a:ext>
            </a:extLst>
          </p:cNvPr>
          <p:cNvSpPr txBox="1"/>
          <p:nvPr/>
        </p:nvSpPr>
        <p:spPr>
          <a:xfrm>
            <a:off x="1530853" y="5043942"/>
            <a:ext cx="4006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>
              <a:spcAft>
                <a:spcPts val="0"/>
              </a:spcAft>
            </a:pPr>
            <a:r>
              <a:rPr lang="ru-RU" sz="1400" dirty="0">
                <a:solidFill>
                  <a:srgbClr val="1F96A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сформировать у школьников понимание личной и общественной значимости современной культуры безопасности жизнедеятельности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2239332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36550" y="6142986"/>
            <a:ext cx="11518900" cy="0"/>
          </a:xfrm>
          <a:prstGeom prst="line">
            <a:avLst/>
          </a:prstGeom>
          <a:ln w="34925">
            <a:solidFill>
              <a:srgbClr val="1F9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31" y="6358193"/>
            <a:ext cx="321304" cy="3213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48235" y="6391421"/>
            <a:ext cx="222394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200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www.firstschool.sugomak.ru</a:t>
            </a:r>
            <a:endParaRPr lang="ru-RU" sz="1200" dirty="0">
              <a:solidFill>
                <a:srgbClr val="1F96A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649" y="6369269"/>
            <a:ext cx="375569" cy="2991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54218" y="6391420"/>
            <a:ext cx="190308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200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vk.com/school1kyshtym</a:t>
            </a:r>
            <a:endParaRPr lang="ru-RU" sz="1200" dirty="0">
              <a:solidFill>
                <a:srgbClr val="1F96A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24053" y="6334178"/>
            <a:ext cx="3599191" cy="369332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algn="ctr"/>
            <a:r>
              <a:rPr lang="ru-RU" b="1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МОУ «СОШ №1» г. Кыштыма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91DB2F-385E-429D-A1D3-A3BF9E0E439D}"/>
              </a:ext>
            </a:extLst>
          </p:cNvPr>
          <p:cNvSpPr txBox="1"/>
          <p:nvPr/>
        </p:nvSpPr>
        <p:spPr>
          <a:xfrm>
            <a:off x="0" y="1049763"/>
            <a:ext cx="11449050" cy="4685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9005" indent="-342900" algn="just">
              <a:lnSpc>
                <a:spcPct val="150000"/>
              </a:lnSpc>
              <a:spcBef>
                <a:spcPts val="110"/>
              </a:spcBef>
              <a:buClr>
                <a:srgbClr val="1F96AC"/>
              </a:buClr>
              <a:buSzPct val="120000"/>
              <a:buFont typeface="Arial" panose="020B0604020202020204" pitchFamily="34" charset="0"/>
              <a:buChar char="•"/>
              <a:tabLst>
                <a:tab pos="586105" algn="l"/>
              </a:tabLst>
            </a:pP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Модуль </a:t>
            </a:r>
            <a:r>
              <a:rPr lang="ru-RU" sz="2000" b="1" spc="-5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«Ключевые</a:t>
            </a:r>
            <a:r>
              <a:rPr lang="ru-RU" sz="2000" b="1" spc="-20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b="1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общешкольные</a:t>
            </a:r>
            <a:r>
              <a:rPr lang="ru-RU" sz="2000" b="1" spc="-65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b="1" spc="-5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дела»</a:t>
            </a:r>
            <a:r>
              <a:rPr lang="ru-RU" sz="20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  <a:endParaRPr lang="ru-R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29005" indent="-342900" algn="just">
              <a:lnSpc>
                <a:spcPct val="150000"/>
              </a:lnSpc>
              <a:buClr>
                <a:srgbClr val="1F96AC"/>
              </a:buClr>
              <a:buSzPct val="120000"/>
              <a:buFont typeface="Arial" panose="020B0604020202020204" pitchFamily="34" charset="0"/>
              <a:buChar char="•"/>
              <a:tabLst>
                <a:tab pos="586105" algn="l"/>
              </a:tabLst>
            </a:pPr>
            <a:r>
              <a:rPr lang="ru-RU" sz="20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Модуль</a:t>
            </a:r>
            <a:r>
              <a:rPr lang="ru-RU" sz="2000" spc="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b="1" spc="-5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«Классное</a:t>
            </a:r>
            <a:r>
              <a:rPr lang="ru-RU" sz="2000" b="1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руководство»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marL="928370" marR="5080" indent="-342900">
              <a:lnSpc>
                <a:spcPct val="150000"/>
              </a:lnSpc>
              <a:buClr>
                <a:srgbClr val="1F96AC"/>
              </a:buClr>
              <a:buSzPct val="120000"/>
              <a:buFont typeface="Arial" panose="020B0604020202020204" pitchFamily="34" charset="0"/>
              <a:buChar char="•"/>
              <a:tabLst>
                <a:tab pos="586105" algn="l"/>
              </a:tabLst>
            </a:pP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Модуль</a:t>
            </a:r>
            <a:r>
              <a:rPr lang="ru-RU" sz="2000" spc="4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b="1" spc="-5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«Курсы</a:t>
            </a:r>
            <a:r>
              <a:rPr lang="ru-RU" sz="2000" b="1" spc="465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b="1" spc="-5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внеурочной</a:t>
            </a:r>
            <a:r>
              <a:rPr lang="ru-RU" sz="2000" b="1" spc="465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b="1" spc="-5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деятельности</a:t>
            </a:r>
            <a:r>
              <a:rPr lang="ru-RU" sz="2000" b="1" spc="455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b="1" spc="5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</a:t>
            </a:r>
            <a:r>
              <a:rPr lang="ru-RU" sz="2000" b="1" spc="-5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дополнительное</a:t>
            </a:r>
            <a:r>
              <a:rPr lang="ru-RU" sz="2000" b="1" spc="-35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b="1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образование»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marL="929005" indent="-342900" algn="just">
              <a:lnSpc>
                <a:spcPct val="150000"/>
              </a:lnSpc>
              <a:spcBef>
                <a:spcPts val="5"/>
              </a:spcBef>
              <a:buClr>
                <a:srgbClr val="1F96AC"/>
              </a:buClr>
              <a:buSzPct val="120000"/>
              <a:buFont typeface="Arial" panose="020B0604020202020204" pitchFamily="34" charset="0"/>
              <a:buChar char="•"/>
              <a:tabLst>
                <a:tab pos="586105" algn="l"/>
              </a:tabLst>
            </a:pP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Модуль</a:t>
            </a:r>
            <a:r>
              <a:rPr lang="ru-RU" sz="2000" spc="-1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b="1" spc="-5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«Школьный</a:t>
            </a:r>
            <a:r>
              <a:rPr lang="ru-RU" sz="2000" b="1" spc="-25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b="1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урок»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marL="929005" indent="-342900" algn="just">
              <a:lnSpc>
                <a:spcPct val="150000"/>
              </a:lnSpc>
              <a:buClr>
                <a:srgbClr val="1F96AC"/>
              </a:buClr>
              <a:buSzPct val="120000"/>
              <a:buFont typeface="Arial" panose="020B0604020202020204" pitchFamily="34" charset="0"/>
              <a:buChar char="•"/>
              <a:tabLst>
                <a:tab pos="586105" algn="l"/>
              </a:tabLst>
            </a:pPr>
            <a:r>
              <a:rPr lang="ru-RU" sz="20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Модуль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b="1" spc="-5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«Самоуправление»</a:t>
            </a:r>
            <a:r>
              <a:rPr lang="ru-RU" sz="20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  <a:endParaRPr lang="ru-R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29005" indent="-342900" algn="just">
              <a:lnSpc>
                <a:spcPct val="150000"/>
              </a:lnSpc>
              <a:buClr>
                <a:srgbClr val="1F96AC"/>
              </a:buClr>
              <a:buSzPct val="120000"/>
              <a:buFont typeface="Arial" panose="020B0604020202020204" pitchFamily="34" charset="0"/>
              <a:buChar char="•"/>
              <a:tabLst>
                <a:tab pos="586105" algn="l"/>
              </a:tabLst>
            </a:pP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Модуль </a:t>
            </a:r>
            <a:r>
              <a:rPr lang="ru-RU" sz="2000" b="1" spc="-5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«РДШ»</a:t>
            </a:r>
            <a:r>
              <a:rPr lang="ru-RU" sz="20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  <a:endParaRPr lang="ru-R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29005" indent="-342900" algn="just">
              <a:lnSpc>
                <a:spcPct val="150000"/>
              </a:lnSpc>
              <a:buClr>
                <a:srgbClr val="1F96AC"/>
              </a:buClr>
              <a:buSzPct val="120000"/>
              <a:buFont typeface="Arial" panose="020B0604020202020204" pitchFamily="34" charset="0"/>
              <a:buChar char="•"/>
              <a:tabLst>
                <a:tab pos="586105" algn="l"/>
              </a:tabLst>
            </a:pPr>
            <a:r>
              <a:rPr lang="ru-RU" sz="20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Модуль</a:t>
            </a:r>
            <a:r>
              <a:rPr lang="ru-RU" sz="20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b="1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«Профориентация»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marL="929005" indent="-342900" algn="just">
              <a:lnSpc>
                <a:spcPct val="150000"/>
              </a:lnSpc>
              <a:buClr>
                <a:srgbClr val="1F96AC"/>
              </a:buClr>
              <a:buSzPct val="120000"/>
              <a:buFont typeface="Arial" panose="020B0604020202020204" pitchFamily="34" charset="0"/>
              <a:buChar char="•"/>
              <a:tabLst>
                <a:tab pos="586105" algn="l"/>
              </a:tabLst>
            </a:pP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Модуль</a:t>
            </a:r>
            <a:r>
              <a:rPr lang="ru-RU" sz="2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b="1" spc="-5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«Работа</a:t>
            </a:r>
            <a:r>
              <a:rPr lang="ru-RU" sz="2000" b="1" spc="-20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b="1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</a:t>
            </a:r>
            <a:r>
              <a:rPr lang="ru-RU" sz="2000" b="1" spc="-30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b="1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родителями»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marL="928370" marR="5080" indent="-342900" algn="just">
              <a:lnSpc>
                <a:spcPct val="150000"/>
              </a:lnSpc>
              <a:spcBef>
                <a:spcPts val="204"/>
              </a:spcBef>
              <a:buClr>
                <a:srgbClr val="1F96AC"/>
              </a:buClr>
              <a:buSzPct val="120000"/>
              <a:buFont typeface="Arial" panose="020B0604020202020204" pitchFamily="34" charset="0"/>
              <a:buChar char="•"/>
              <a:tabLst>
                <a:tab pos="586105" algn="l"/>
                <a:tab pos="2911475" algn="l"/>
                <a:tab pos="7526655" algn="l"/>
                <a:tab pos="9587865" algn="l"/>
                <a:tab pos="10481310" algn="l"/>
              </a:tabLst>
            </a:pPr>
            <a:r>
              <a:rPr lang="ru-RU" sz="20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Моду</a:t>
            </a:r>
            <a:r>
              <a:rPr lang="ru-RU" sz="200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ь </a:t>
            </a:r>
            <a:r>
              <a:rPr lang="ru-RU" sz="2000" b="1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«Безопасность</a:t>
            </a:r>
            <a:r>
              <a:rPr lang="ru-RU" sz="2000" b="1" spc="-5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  <a:r>
              <a:rPr lang="ru-RU" sz="20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149E3C-6696-44BC-8237-E5118E4A1E32}"/>
              </a:ext>
            </a:extLst>
          </p:cNvPr>
          <p:cNvSpPr txBox="1"/>
          <p:nvPr/>
        </p:nvSpPr>
        <p:spPr>
          <a:xfrm>
            <a:off x="4584506" y="218766"/>
            <a:ext cx="3022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Модули</a:t>
            </a:r>
          </a:p>
        </p:txBody>
      </p:sp>
    </p:spTree>
    <p:extLst>
      <p:ext uri="{BB962C8B-B14F-4D97-AF65-F5344CB8AC3E}">
        <p14:creationId xmlns:p14="http://schemas.microsoft.com/office/powerpoint/2010/main" val="860574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36550" y="6142986"/>
            <a:ext cx="11518900" cy="0"/>
          </a:xfrm>
          <a:prstGeom prst="line">
            <a:avLst/>
          </a:prstGeom>
          <a:ln w="34925">
            <a:solidFill>
              <a:srgbClr val="1F9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31" y="6358193"/>
            <a:ext cx="321304" cy="3213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48235" y="6391421"/>
            <a:ext cx="222394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200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www.firstschool.sugomak.ru</a:t>
            </a:r>
            <a:endParaRPr lang="ru-RU" sz="1200" dirty="0">
              <a:solidFill>
                <a:srgbClr val="1F96A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649" y="6369269"/>
            <a:ext cx="375569" cy="2991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54218" y="6391420"/>
            <a:ext cx="190308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200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vk.com/school1kyshtym</a:t>
            </a:r>
            <a:endParaRPr lang="ru-RU" sz="1200" dirty="0">
              <a:solidFill>
                <a:srgbClr val="1F96A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24053" y="6334178"/>
            <a:ext cx="3599191" cy="369332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algn="ctr"/>
            <a:r>
              <a:rPr lang="ru-RU" b="1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МОУ «СОШ №1» г. Кыштыма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6D5B8C-7B8E-4A9E-B2D0-6E453124C47D}"/>
              </a:ext>
            </a:extLst>
          </p:cNvPr>
          <p:cNvSpPr txBox="1"/>
          <p:nvPr/>
        </p:nvSpPr>
        <p:spPr>
          <a:xfrm>
            <a:off x="3920425" y="223940"/>
            <a:ext cx="4351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Самоанализ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8A43598-90F3-4150-BD64-90A677F4526A}"/>
              </a:ext>
            </a:extLst>
          </p:cNvPr>
          <p:cNvCxnSpPr>
            <a:cxnSpLocks/>
          </p:cNvCxnSpPr>
          <p:nvPr/>
        </p:nvCxnSpPr>
        <p:spPr>
          <a:xfrm>
            <a:off x="3756744" y="1190655"/>
            <a:ext cx="0" cy="4731332"/>
          </a:xfrm>
          <a:prstGeom prst="line">
            <a:avLst/>
          </a:prstGeom>
          <a:ln w="38100">
            <a:solidFill>
              <a:srgbClr val="1F9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CB77B356-9D83-445B-A020-5D55727BF2D5}"/>
              </a:ext>
            </a:extLst>
          </p:cNvPr>
          <p:cNvCxnSpPr>
            <a:cxnSpLocks/>
          </p:cNvCxnSpPr>
          <p:nvPr/>
        </p:nvCxnSpPr>
        <p:spPr>
          <a:xfrm>
            <a:off x="8271575" y="1190655"/>
            <a:ext cx="0" cy="4731332"/>
          </a:xfrm>
          <a:prstGeom prst="line">
            <a:avLst/>
          </a:prstGeom>
          <a:ln w="38100">
            <a:solidFill>
              <a:srgbClr val="1F9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C110670-841D-46ED-81A8-EA5FE398E3AE}"/>
              </a:ext>
            </a:extLst>
          </p:cNvPr>
          <p:cNvSpPr txBox="1"/>
          <p:nvPr/>
        </p:nvSpPr>
        <p:spPr>
          <a:xfrm>
            <a:off x="816872" y="1126789"/>
            <a:ext cx="3356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Направления самоанализа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12846F-CCDF-4E46-8D83-62F65EC93C02}"/>
              </a:ext>
            </a:extLst>
          </p:cNvPr>
          <p:cNvSpPr txBox="1"/>
          <p:nvPr/>
        </p:nvSpPr>
        <p:spPr>
          <a:xfrm>
            <a:off x="5201301" y="1303371"/>
            <a:ext cx="1844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Критерии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B5E7D7-A11F-437F-8958-9FB433E2EC0C}"/>
              </a:ext>
            </a:extLst>
          </p:cNvPr>
          <p:cNvSpPr txBox="1"/>
          <p:nvPr/>
        </p:nvSpPr>
        <p:spPr>
          <a:xfrm>
            <a:off x="9299347" y="1303371"/>
            <a:ext cx="161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1F96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Способы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B63039-E20E-49BD-BC80-85F4C9F63A3A}"/>
              </a:ext>
            </a:extLst>
          </p:cNvPr>
          <p:cNvCxnSpPr>
            <a:cxnSpLocks/>
          </p:cNvCxnSpPr>
          <p:nvPr/>
        </p:nvCxnSpPr>
        <p:spPr>
          <a:xfrm flipV="1">
            <a:off x="371475" y="1923908"/>
            <a:ext cx="11449050" cy="26429"/>
          </a:xfrm>
          <a:prstGeom prst="line">
            <a:avLst/>
          </a:prstGeom>
          <a:ln w="57150">
            <a:solidFill>
              <a:srgbClr val="1F9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C1124D4-8FB3-482B-B810-11C7E4D355FD}"/>
              </a:ext>
            </a:extLst>
          </p:cNvPr>
          <p:cNvSpPr txBox="1"/>
          <p:nvPr/>
        </p:nvSpPr>
        <p:spPr>
          <a:xfrm>
            <a:off x="481998" y="2461815"/>
            <a:ext cx="32747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Результаты воспитания,  социализации и</a:t>
            </a:r>
          </a:p>
          <a:p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саморазвития обучающихся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C1C573-FD39-4829-864C-4A0CE900F0A1}"/>
              </a:ext>
            </a:extLst>
          </p:cNvPr>
          <p:cNvSpPr txBox="1"/>
          <p:nvPr/>
        </p:nvSpPr>
        <p:spPr>
          <a:xfrm>
            <a:off x="481998" y="4053680"/>
            <a:ext cx="32747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Состояние организуемой  образовательной  организации совместной</a:t>
            </a:r>
          </a:p>
          <a:p>
            <a:pPr algn="just"/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деятельности обучающихся</a:t>
            </a:r>
          </a:p>
          <a:p>
            <a:pPr algn="just"/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взрослых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193E39-9479-4727-982B-DCAF8B960057}"/>
              </a:ext>
            </a:extLst>
          </p:cNvPr>
          <p:cNvSpPr txBox="1"/>
          <p:nvPr/>
        </p:nvSpPr>
        <p:spPr>
          <a:xfrm>
            <a:off x="4478974" y="2644872"/>
            <a:ext cx="3041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Динамика личностного</a:t>
            </a:r>
          </a:p>
          <a:p>
            <a:pPr algn="just"/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развития обучающегося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5A7DF1-358E-43A0-BE97-CB7F905DF26D}"/>
              </a:ext>
            </a:extLst>
          </p:cNvPr>
          <p:cNvSpPr txBox="1"/>
          <p:nvPr/>
        </p:nvSpPr>
        <p:spPr>
          <a:xfrm>
            <a:off x="4147450" y="4161551"/>
            <a:ext cx="38971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Наличие интересной</a:t>
            </a:r>
          </a:p>
          <a:p>
            <a:pPr algn="just"/>
            <a:r>
              <a:rPr lang="ru-RU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событийно-насыщенной и  личностно-развивающей  совместной деятельности  обучающихся и взрослых</a:t>
            </a:r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A5AE003-E70C-4EB6-B7FF-3CAA06EB8F6B}"/>
              </a:ext>
            </a:extLst>
          </p:cNvPr>
          <p:cNvSpPr txBox="1"/>
          <p:nvPr/>
        </p:nvSpPr>
        <p:spPr>
          <a:xfrm>
            <a:off x="9154218" y="2644872"/>
            <a:ext cx="23120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Педагогическое</a:t>
            </a:r>
          </a:p>
          <a:p>
            <a:pPr algn="just"/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наблюдение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AC5A97B-458D-40EE-A1DD-A4BCF51AA2B3}"/>
              </a:ext>
            </a:extLst>
          </p:cNvPr>
          <p:cNvSpPr txBox="1"/>
          <p:nvPr/>
        </p:nvSpPr>
        <p:spPr>
          <a:xfrm>
            <a:off x="8435255" y="4053680"/>
            <a:ext cx="33776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Беседы с обучающимися и</a:t>
            </a:r>
          </a:p>
          <a:p>
            <a:pPr algn="just"/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родителями,</a:t>
            </a:r>
          </a:p>
          <a:p>
            <a:pPr algn="just"/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педагогическими</a:t>
            </a:r>
          </a:p>
          <a:p>
            <a:pPr algn="just"/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работниками, лидерами  ШУС, при необходимости -  мониторинг</a:t>
            </a:r>
          </a:p>
        </p:txBody>
      </p:sp>
    </p:spTree>
    <p:extLst>
      <p:ext uri="{BB962C8B-B14F-4D97-AF65-F5344CB8AC3E}">
        <p14:creationId xmlns:p14="http://schemas.microsoft.com/office/powerpoint/2010/main" val="367239562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628</Words>
  <Application>Microsoft Office PowerPoint</Application>
  <PresentationFormat>Широкоэкранный</PresentationFormat>
  <Paragraphs>97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Open Sans</vt:lpstr>
      <vt:lpstr>Arial</vt:lpstr>
      <vt:lpstr>Montserrat</vt:lpstr>
      <vt:lpstr>Times New Roman</vt:lpstr>
      <vt:lpstr>Calibri</vt:lpstr>
      <vt:lpstr>Calibri Light</vt:lpstr>
      <vt:lpstr>Тема Office</vt:lpstr>
      <vt:lpstr>Программа воспитания  МОУ «СОШ №1»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организации и проведения школьных онлайн-проектов</dc:title>
  <dc:creator>Устинов Кирилл Николаевич</dc:creator>
  <cp:lastModifiedBy>Кирилл Кирилл</cp:lastModifiedBy>
  <cp:revision>49</cp:revision>
  <dcterms:created xsi:type="dcterms:W3CDTF">2021-03-26T14:51:19Z</dcterms:created>
  <dcterms:modified xsi:type="dcterms:W3CDTF">2021-08-15T19:20:27Z</dcterms:modified>
</cp:coreProperties>
</file>